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052300" cy="2336800"/>
  <p:notesSz cx="12052300" cy="233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2" y="4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398" y="724408"/>
            <a:ext cx="10249853" cy="4907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8797" y="1308608"/>
            <a:ext cx="8441055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28581" y="158699"/>
            <a:ext cx="8666480" cy="2016125"/>
          </a:xfrm>
          <a:custGeom>
            <a:avLst/>
            <a:gdLst/>
            <a:ahLst/>
            <a:cxnLst/>
            <a:rect l="l" t="t" r="r" b="b"/>
            <a:pathLst>
              <a:path w="8666480" h="2016125">
                <a:moveTo>
                  <a:pt x="0" y="2015985"/>
                </a:moveTo>
                <a:lnTo>
                  <a:pt x="8666124" y="2015985"/>
                </a:lnTo>
                <a:lnTo>
                  <a:pt x="8666124" y="0"/>
                </a:lnTo>
                <a:lnTo>
                  <a:pt x="0" y="0"/>
                </a:lnTo>
                <a:lnTo>
                  <a:pt x="0" y="2015985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2932" y="537464"/>
            <a:ext cx="5245513" cy="1542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0204" y="537464"/>
            <a:ext cx="5245513" cy="1542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8711" y="158699"/>
            <a:ext cx="11682095" cy="2016125"/>
          </a:xfrm>
          <a:custGeom>
            <a:avLst/>
            <a:gdLst/>
            <a:ahLst/>
            <a:cxnLst/>
            <a:rect l="l" t="t" r="r" b="b"/>
            <a:pathLst>
              <a:path w="11682095" h="2016125">
                <a:moveTo>
                  <a:pt x="0" y="2015985"/>
                </a:moveTo>
                <a:lnTo>
                  <a:pt x="11681993" y="2015985"/>
                </a:lnTo>
                <a:lnTo>
                  <a:pt x="11681993" y="0"/>
                </a:lnTo>
                <a:lnTo>
                  <a:pt x="0" y="0"/>
                </a:lnTo>
                <a:lnTo>
                  <a:pt x="0" y="2015985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2704" y="302691"/>
            <a:ext cx="11448415" cy="1728470"/>
          </a:xfrm>
          <a:custGeom>
            <a:avLst/>
            <a:gdLst/>
            <a:ahLst/>
            <a:cxnLst/>
            <a:rect l="l" t="t" r="r" b="b"/>
            <a:pathLst>
              <a:path w="11448415" h="1728470">
                <a:moveTo>
                  <a:pt x="11447995" y="1728000"/>
                </a:moveTo>
                <a:lnTo>
                  <a:pt x="0" y="1728000"/>
                </a:lnTo>
                <a:lnTo>
                  <a:pt x="0" y="0"/>
                </a:lnTo>
                <a:lnTo>
                  <a:pt x="11447995" y="0"/>
                </a:lnTo>
                <a:lnTo>
                  <a:pt x="11447995" y="172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75620" y="328912"/>
            <a:ext cx="3507409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2932" y="537464"/>
            <a:ext cx="10852785" cy="15422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99941" y="2173224"/>
            <a:ext cx="3858768" cy="116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2932" y="2173224"/>
            <a:ext cx="2773489" cy="116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2228" y="2173224"/>
            <a:ext cx="2773489" cy="116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5758" y="342242"/>
            <a:ext cx="2595245" cy="1058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1325" marR="434340" algn="ctr">
              <a:lnSpc>
                <a:spcPct val="100000"/>
              </a:lnSpc>
              <a:spcBef>
                <a:spcPts val="100"/>
              </a:spcBef>
            </a:pPr>
            <a:r>
              <a:rPr sz="750" b="1" spc="-5" dirty="0">
                <a:solidFill>
                  <a:srgbClr val="FFFFFF"/>
                </a:solidFill>
                <a:latin typeface="Open Sans"/>
                <a:cs typeface="Open Sans"/>
              </a:rPr>
              <a:t>Remember to </a:t>
            </a:r>
            <a:r>
              <a:rPr sz="750" b="1" dirty="0">
                <a:solidFill>
                  <a:srgbClr val="FFFFFF"/>
                </a:solidFill>
                <a:latin typeface="Open Sans"/>
                <a:cs typeface="Open Sans"/>
              </a:rPr>
              <a:t>provide </a:t>
            </a:r>
            <a:r>
              <a:rPr sz="750" b="1" spc="-5" dirty="0">
                <a:solidFill>
                  <a:srgbClr val="FFFFFF"/>
                </a:solidFill>
                <a:latin typeface="Open Sans"/>
                <a:cs typeface="Open Sans"/>
              </a:rPr>
              <a:t>smokers </a:t>
            </a:r>
            <a:r>
              <a:rPr sz="750" b="1" dirty="0">
                <a:solidFill>
                  <a:srgbClr val="FFFFFF"/>
                </a:solidFill>
                <a:latin typeface="Open Sans"/>
                <a:cs typeface="Open Sans"/>
              </a:rPr>
              <a:t>with  </a:t>
            </a:r>
            <a:r>
              <a:rPr sz="750" b="1" spc="-5" dirty="0">
                <a:solidFill>
                  <a:srgbClr val="FFFFFF"/>
                </a:solidFill>
                <a:latin typeface="Open Sans"/>
                <a:cs typeface="Open Sans"/>
              </a:rPr>
              <a:t>the following </a:t>
            </a:r>
            <a:r>
              <a:rPr sz="750" b="1" dirty="0">
                <a:solidFill>
                  <a:srgbClr val="FFFFFF"/>
                </a:solidFill>
                <a:latin typeface="Open Sans"/>
                <a:cs typeface="Open Sans"/>
              </a:rPr>
              <a:t>brief</a:t>
            </a:r>
            <a:r>
              <a:rPr sz="750" b="1" spc="-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b="1" dirty="0">
                <a:solidFill>
                  <a:srgbClr val="FFFFFF"/>
                </a:solidFill>
                <a:latin typeface="Open Sans"/>
                <a:cs typeface="Open Sans"/>
              </a:rPr>
              <a:t>advice:</a:t>
            </a:r>
            <a:endParaRPr sz="7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Open Sans"/>
              <a:cs typeface="Open Sans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The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very best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chance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of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stopping smoking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is with the help  of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medications and specialist support;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both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are readily  available at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this hospital</a:t>
            </a:r>
            <a:endParaRPr sz="75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Open Sans"/>
              <a:cs typeface="Open Sans"/>
            </a:endParaRPr>
          </a:p>
          <a:p>
            <a:pPr marL="671195" marR="17145" indent="-647700">
              <a:lnSpc>
                <a:spcPct val="100000"/>
              </a:lnSpc>
              <a:spcBef>
                <a:spcPts val="5"/>
              </a:spcBef>
            </a:pP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We will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support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those trying not to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smoke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by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maintaining  smokefree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hospital grounds</a:t>
            </a:r>
            <a:endParaRPr sz="750">
              <a:latin typeface="Open Sans"/>
              <a:cs typeface="Ope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5620" y="328912"/>
            <a:ext cx="6654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Caution: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7999" y="684846"/>
            <a:ext cx="2661285" cy="875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Stopping</a:t>
            </a:r>
            <a:r>
              <a:rPr sz="750" spc="-10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smoking</a:t>
            </a:r>
            <a:r>
              <a:rPr sz="750" spc="-10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can</a:t>
            </a:r>
            <a:r>
              <a:rPr sz="750" spc="-10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increase</a:t>
            </a:r>
            <a:r>
              <a:rPr sz="750" spc="-9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plasma</a:t>
            </a:r>
            <a:r>
              <a:rPr sz="750" spc="-9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levels</a:t>
            </a:r>
            <a:r>
              <a:rPr sz="750" spc="-10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of</a:t>
            </a:r>
            <a:r>
              <a:rPr sz="750" spc="-9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theophylline, 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clozapine and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olanzepine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and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patients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should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be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advised 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to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monitor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for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signs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of toxicity.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This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is due to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components 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of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cigarette smoke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that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stimulate cytochrome P450.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Doses 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may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need to be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adjusted.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Seek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specialist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advice.</a:t>
            </a:r>
            <a:endParaRPr sz="750" dirty="0">
              <a:latin typeface="Open Sans"/>
              <a:cs typeface="Open Sans"/>
            </a:endParaRPr>
          </a:p>
          <a:p>
            <a:pPr marL="12065" marR="5080" algn="ctr">
              <a:lnSpc>
                <a:spcPct val="100000"/>
              </a:lnSpc>
              <a:spcBef>
                <a:spcPts val="380"/>
              </a:spcBef>
            </a:pP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In particular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seek specialist advice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from the CURE team or  on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call </a:t>
            </a:r>
            <a:r>
              <a:rPr sz="750" dirty="0">
                <a:solidFill>
                  <a:srgbClr val="FFFFFF"/>
                </a:solidFill>
                <a:latin typeface="Open Sans"/>
                <a:cs typeface="Open Sans"/>
              </a:rPr>
              <a:t>psychiatry team in patients taking</a:t>
            </a:r>
            <a:r>
              <a:rPr sz="750" spc="-1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750" spc="-5" dirty="0">
                <a:solidFill>
                  <a:srgbClr val="FFFFFF"/>
                </a:solidFill>
                <a:latin typeface="Open Sans"/>
                <a:cs typeface="Open Sans"/>
              </a:rPr>
              <a:t>clozapine.</a:t>
            </a:r>
            <a:endParaRPr sz="750" dirty="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291" y="336372"/>
            <a:ext cx="2753995" cy="1661160"/>
          </a:xfrm>
          <a:prstGeom prst="rect">
            <a:avLst/>
          </a:prstGeom>
          <a:solidFill>
            <a:srgbClr val="7C7F7F">
              <a:alpha val="9999"/>
            </a:srgbClr>
          </a:solidFill>
        </p:spPr>
        <p:txBody>
          <a:bodyPr vert="horz" wrap="square" lIns="0" tIns="1143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90"/>
              </a:spcBef>
            </a:pPr>
            <a:r>
              <a:rPr sz="900" b="1" dirty="0">
                <a:solidFill>
                  <a:srgbClr val="0072BC"/>
                </a:solidFill>
                <a:latin typeface="Open Sans"/>
                <a:cs typeface="Open Sans"/>
              </a:rPr>
              <a:t>VARENICLINE</a:t>
            </a:r>
            <a:endParaRPr sz="900">
              <a:latin typeface="Open Sans"/>
              <a:cs typeface="Open Sans"/>
            </a:endParaRPr>
          </a:p>
          <a:p>
            <a:pPr marL="44450" marR="36830" algn="just">
              <a:lnSpc>
                <a:spcPct val="100000"/>
              </a:lnSpc>
              <a:spcBef>
                <a:spcPts val="204"/>
              </a:spcBef>
            </a:pP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Varenicline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is a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nicotine receptor agonist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(relieves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cravings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by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releasing 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dopamine in the brain)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and antagonist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(prevents the feeling of pleasure  during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smoking).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It is a highly effective treatment for tobacco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addiction. 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Additional nicotine is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required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in the first 1-2 weeks of varenicline. As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an 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inpatient in a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smokefree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environment this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can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be given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alongside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nicotine 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replacement</a:t>
            </a:r>
            <a:r>
              <a:rPr sz="600" spc="-1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therapy.</a:t>
            </a:r>
            <a:endParaRPr sz="600">
              <a:latin typeface="Open Sans"/>
              <a:cs typeface="Open Sans"/>
            </a:endParaRPr>
          </a:p>
          <a:p>
            <a:pPr marL="189865" indent="-4889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0.5mg Day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1-3</a:t>
            </a:r>
            <a:endParaRPr sz="600">
              <a:latin typeface="Open Sans"/>
              <a:cs typeface="Open Sans"/>
            </a:endParaRPr>
          </a:p>
          <a:p>
            <a:pPr marL="189865" indent="-4889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0.5mg twice daily day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4-7</a:t>
            </a:r>
            <a:endParaRPr sz="600">
              <a:latin typeface="Open Sans"/>
              <a:cs typeface="Open Sans"/>
            </a:endParaRPr>
          </a:p>
          <a:p>
            <a:pPr marL="189865" indent="-48895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1mg twice daily day 8 – end of treatment (12</a:t>
            </a:r>
            <a:r>
              <a:rPr sz="600" spc="-2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weeks)</a:t>
            </a:r>
            <a:endParaRPr sz="600">
              <a:latin typeface="Open Sans"/>
              <a:cs typeface="Open Sans"/>
            </a:endParaRPr>
          </a:p>
          <a:p>
            <a:pPr marL="44450" marR="36195" algn="just">
              <a:lnSpc>
                <a:spcPct val="100000"/>
              </a:lnSpc>
            </a:pP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Side effects include nausea (minimise by having with food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and</a:t>
            </a:r>
            <a:r>
              <a:rPr sz="600" spc="6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water), 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sleep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disturbance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and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vivid dreams. Stopping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smoking can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exacerbate pre-  existing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mental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health illness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regardless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of treatment used. Care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should 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be taken with patients with a history of psychiatric illness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and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varenicline 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should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only be used in patients with a Mental Health diagnosis who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are 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on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stable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treatment (i.e. no dosage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changes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or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commencement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of new 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medications </a:t>
            </a:r>
            <a:r>
              <a:rPr sz="600" dirty="0">
                <a:solidFill>
                  <a:srgbClr val="414042"/>
                </a:solidFill>
                <a:latin typeface="Open Sans"/>
                <a:cs typeface="Open Sans"/>
              </a:rPr>
              <a:t>in the last 3</a:t>
            </a:r>
            <a:r>
              <a:rPr sz="600" spc="-10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spc="-5" dirty="0">
                <a:solidFill>
                  <a:srgbClr val="414042"/>
                </a:solidFill>
                <a:latin typeface="Open Sans"/>
                <a:cs typeface="Open Sans"/>
              </a:rPr>
              <a:t>months).</a:t>
            </a:r>
            <a:endParaRPr sz="6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90696" y="1598701"/>
            <a:ext cx="2601595" cy="3536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780" rIns="0" bIns="0" rtlCol="0">
            <a:spAutoFit/>
          </a:bodyPr>
          <a:lstStyle/>
          <a:p>
            <a:pPr marL="65405" marR="67310" algn="ctr">
              <a:lnSpc>
                <a:spcPct val="100000"/>
              </a:lnSpc>
              <a:spcBef>
                <a:spcPts val="140"/>
              </a:spcBef>
            </a:pP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©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2018 The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CURE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Project and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Manchester University NHS</a:t>
            </a:r>
            <a:r>
              <a:rPr sz="600" spc="-9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Foundation  Trust.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All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rights reserved.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NHS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Trusts can reproduce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this freely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as 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long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as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they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retain copyright statement and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only </a:t>
            </a:r>
            <a:r>
              <a:rPr sz="600" spc="-5" dirty="0">
                <a:solidFill>
                  <a:srgbClr val="231F20"/>
                </a:solidFill>
                <a:latin typeface="Open Sans"/>
                <a:cs typeface="Open Sans"/>
              </a:rPr>
              <a:t>change Trust</a:t>
            </a:r>
            <a:r>
              <a:rPr sz="6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00" dirty="0">
                <a:solidFill>
                  <a:srgbClr val="231F20"/>
                </a:solidFill>
                <a:latin typeface="Open Sans"/>
                <a:cs typeface="Open Sans"/>
              </a:rPr>
              <a:t>Logo.</a:t>
            </a:r>
            <a:endParaRPr sz="600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0696" y="1452397"/>
            <a:ext cx="2745105" cy="4997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9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000" b="1" spc="-15" dirty="0">
                <a:solidFill>
                  <a:srgbClr val="414042"/>
                </a:solidFill>
                <a:latin typeface="Tahoma"/>
                <a:cs typeface="Tahoma"/>
              </a:rPr>
              <a:t>Tobacco </a:t>
            </a:r>
            <a:r>
              <a:rPr sz="1000" b="1" spc="-25" dirty="0">
                <a:solidFill>
                  <a:srgbClr val="414042"/>
                </a:solidFill>
                <a:latin typeface="Tahoma"/>
                <a:cs typeface="Tahoma"/>
              </a:rPr>
              <a:t>Addiction </a:t>
            </a:r>
            <a:r>
              <a:rPr sz="1000" b="1" spc="-20" dirty="0">
                <a:solidFill>
                  <a:srgbClr val="414042"/>
                </a:solidFill>
                <a:latin typeface="Tahoma"/>
                <a:cs typeface="Tahoma"/>
              </a:rPr>
              <a:t>Specialist</a:t>
            </a:r>
            <a:r>
              <a:rPr sz="1000" b="1" spc="-5" dirty="0">
                <a:solidFill>
                  <a:srgbClr val="414042"/>
                </a:solidFill>
                <a:latin typeface="Tahoma"/>
                <a:cs typeface="Tahoma"/>
              </a:rPr>
              <a:t> </a:t>
            </a:r>
            <a:r>
              <a:rPr sz="1000" b="1" spc="-20" dirty="0">
                <a:solidFill>
                  <a:srgbClr val="414042"/>
                </a:solidFill>
                <a:latin typeface="Tahoma"/>
                <a:cs typeface="Tahoma"/>
              </a:rPr>
              <a:t>Nurses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750" b="1" spc="-50" dirty="0">
                <a:solidFill>
                  <a:srgbClr val="414042"/>
                </a:solidFill>
                <a:latin typeface="Tahoma"/>
                <a:cs typeface="Tahoma"/>
              </a:rPr>
              <a:t>Tel: </a:t>
            </a:r>
            <a:r>
              <a:rPr sz="750" b="1" spc="-60" dirty="0">
                <a:solidFill>
                  <a:srgbClr val="414042"/>
                </a:solidFill>
                <a:latin typeface="Tahoma"/>
                <a:cs typeface="Tahoma"/>
              </a:rPr>
              <a:t>0161 291 5030 </a:t>
            </a:r>
            <a:r>
              <a:rPr sz="750" b="1" spc="-35" dirty="0">
                <a:solidFill>
                  <a:srgbClr val="414042"/>
                </a:solidFill>
                <a:latin typeface="Tahoma"/>
                <a:cs typeface="Tahoma"/>
              </a:rPr>
              <a:t>Ext:</a:t>
            </a:r>
            <a:r>
              <a:rPr sz="750" b="1" spc="130" dirty="0">
                <a:solidFill>
                  <a:srgbClr val="414042"/>
                </a:solidFill>
                <a:latin typeface="Tahoma"/>
                <a:cs typeface="Tahoma"/>
              </a:rPr>
              <a:t> </a:t>
            </a:r>
            <a:r>
              <a:rPr sz="750" b="1" spc="-60" dirty="0">
                <a:solidFill>
                  <a:srgbClr val="414042"/>
                </a:solidFill>
                <a:latin typeface="Tahoma"/>
                <a:cs typeface="Tahoma"/>
              </a:rPr>
              <a:t>5030</a:t>
            </a:r>
            <a:endParaRPr sz="7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750" spc="-5" dirty="0">
                <a:solidFill>
                  <a:srgbClr val="414042"/>
                </a:solidFill>
                <a:latin typeface="Lucida Sans"/>
                <a:cs typeface="Lucida Sans"/>
              </a:rPr>
              <a:t>(Based </a:t>
            </a:r>
            <a:r>
              <a:rPr sz="750" spc="-30" dirty="0">
                <a:solidFill>
                  <a:srgbClr val="414042"/>
                </a:solidFill>
                <a:latin typeface="Lucida Sans"/>
                <a:cs typeface="Lucida Sans"/>
              </a:rPr>
              <a:t>at </a:t>
            </a:r>
            <a:r>
              <a:rPr sz="750" spc="-20" dirty="0">
                <a:solidFill>
                  <a:srgbClr val="414042"/>
                </a:solidFill>
                <a:latin typeface="Lucida Sans"/>
                <a:cs typeface="Lucida Sans"/>
              </a:rPr>
              <a:t>Wythenshawe</a:t>
            </a:r>
            <a:r>
              <a:rPr sz="750" spc="-65" dirty="0">
                <a:solidFill>
                  <a:srgbClr val="414042"/>
                </a:solidFill>
                <a:latin typeface="Lucida Sans"/>
                <a:cs typeface="Lucida Sans"/>
              </a:rPr>
              <a:t> </a:t>
            </a:r>
            <a:r>
              <a:rPr sz="750" spc="-30" dirty="0">
                <a:solidFill>
                  <a:srgbClr val="414042"/>
                </a:solidFill>
                <a:latin typeface="Lucida Sans"/>
                <a:cs typeface="Lucida Sans"/>
              </a:rPr>
              <a:t>Hospital)</a:t>
            </a:r>
            <a:endParaRPr sz="75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32278" y="707605"/>
            <a:ext cx="2580640" cy="555625"/>
          </a:xfrm>
          <a:custGeom>
            <a:avLst/>
            <a:gdLst/>
            <a:ahLst/>
            <a:cxnLst/>
            <a:rect l="l" t="t" r="r" b="b"/>
            <a:pathLst>
              <a:path w="2580640" h="555625">
                <a:moveTo>
                  <a:pt x="2580640" y="555269"/>
                </a:moveTo>
                <a:lnTo>
                  <a:pt x="0" y="555269"/>
                </a:lnTo>
                <a:lnTo>
                  <a:pt x="0" y="0"/>
                </a:lnTo>
                <a:lnTo>
                  <a:pt x="2580640" y="0"/>
                </a:lnTo>
                <a:lnTo>
                  <a:pt x="2580640" y="5552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573040" y="1339456"/>
            <a:ext cx="12065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4203" y="0"/>
                </a:moveTo>
                <a:lnTo>
                  <a:pt x="76" y="3962"/>
                </a:lnTo>
                <a:lnTo>
                  <a:pt x="0" y="7238"/>
                </a:lnTo>
                <a:lnTo>
                  <a:pt x="3949" y="11366"/>
                </a:lnTo>
                <a:lnTo>
                  <a:pt x="7239" y="11442"/>
                </a:lnTo>
                <a:lnTo>
                  <a:pt x="11366" y="7492"/>
                </a:lnTo>
                <a:lnTo>
                  <a:pt x="11442" y="4216"/>
                </a:lnTo>
                <a:lnTo>
                  <a:pt x="7493" y="76"/>
                </a:lnTo>
                <a:lnTo>
                  <a:pt x="4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431368" y="1336545"/>
            <a:ext cx="12065" cy="10795"/>
          </a:xfrm>
          <a:custGeom>
            <a:avLst/>
            <a:gdLst/>
            <a:ahLst/>
            <a:cxnLst/>
            <a:rect l="l" t="t" r="r" b="b"/>
            <a:pathLst>
              <a:path w="12065" h="10794">
                <a:moveTo>
                  <a:pt x="0" y="10734"/>
                </a:moveTo>
                <a:lnTo>
                  <a:pt x="11442" y="10734"/>
                </a:lnTo>
                <a:lnTo>
                  <a:pt x="11442" y="0"/>
                </a:lnTo>
                <a:lnTo>
                  <a:pt x="0" y="0"/>
                </a:lnTo>
                <a:lnTo>
                  <a:pt x="0" y="107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77172" y="1347279"/>
            <a:ext cx="467995" cy="210820"/>
          </a:xfrm>
          <a:custGeom>
            <a:avLst/>
            <a:gdLst/>
            <a:ahLst/>
            <a:cxnLst/>
            <a:rect l="l" t="t" r="r" b="b"/>
            <a:pathLst>
              <a:path w="467995" h="210819">
                <a:moveTo>
                  <a:pt x="467779" y="210756"/>
                </a:moveTo>
                <a:lnTo>
                  <a:pt x="0" y="210756"/>
                </a:lnTo>
                <a:lnTo>
                  <a:pt x="0" y="0"/>
                </a:lnTo>
                <a:lnTo>
                  <a:pt x="467779" y="0"/>
                </a:lnTo>
                <a:lnTo>
                  <a:pt x="467779" y="210756"/>
                </a:lnTo>
                <a:close/>
              </a:path>
            </a:pathLst>
          </a:custGeom>
          <a:solidFill>
            <a:srgbClr val="402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44951" y="1347279"/>
            <a:ext cx="798195" cy="210820"/>
          </a:xfrm>
          <a:custGeom>
            <a:avLst/>
            <a:gdLst/>
            <a:ahLst/>
            <a:cxnLst/>
            <a:rect l="l" t="t" r="r" b="b"/>
            <a:pathLst>
              <a:path w="798195" h="210819">
                <a:moveTo>
                  <a:pt x="798080" y="210756"/>
                </a:moveTo>
                <a:lnTo>
                  <a:pt x="0" y="210756"/>
                </a:lnTo>
                <a:lnTo>
                  <a:pt x="0" y="0"/>
                </a:lnTo>
                <a:lnTo>
                  <a:pt x="798080" y="0"/>
                </a:lnTo>
                <a:lnTo>
                  <a:pt x="798080" y="210756"/>
                </a:lnTo>
                <a:close/>
              </a:path>
            </a:pathLst>
          </a:custGeom>
          <a:solidFill>
            <a:srgbClr val="FFF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4124" y="1312805"/>
            <a:ext cx="264160" cy="271780"/>
          </a:xfrm>
          <a:custGeom>
            <a:avLst/>
            <a:gdLst/>
            <a:ahLst/>
            <a:cxnLst/>
            <a:rect l="l" t="t" r="r" b="b"/>
            <a:pathLst>
              <a:path w="264159" h="271780">
                <a:moveTo>
                  <a:pt x="246478" y="260756"/>
                </a:moveTo>
                <a:lnTo>
                  <a:pt x="187833" y="260756"/>
                </a:lnTo>
                <a:lnTo>
                  <a:pt x="202441" y="269188"/>
                </a:lnTo>
                <a:lnTo>
                  <a:pt x="218760" y="271683"/>
                </a:lnTo>
                <a:lnTo>
                  <a:pt x="235046" y="268212"/>
                </a:lnTo>
                <a:lnTo>
                  <a:pt x="246478" y="260756"/>
                </a:lnTo>
                <a:close/>
              </a:path>
              <a:path w="264159" h="271780">
                <a:moveTo>
                  <a:pt x="47177" y="0"/>
                </a:moveTo>
                <a:lnTo>
                  <a:pt x="29847" y="3119"/>
                </a:lnTo>
                <a:lnTo>
                  <a:pt x="14401" y="12966"/>
                </a:lnTo>
                <a:lnTo>
                  <a:pt x="3875" y="27983"/>
                </a:lnTo>
                <a:lnTo>
                  <a:pt x="0" y="45181"/>
                </a:lnTo>
                <a:lnTo>
                  <a:pt x="2839" y="62478"/>
                </a:lnTo>
                <a:lnTo>
                  <a:pt x="12458" y="77787"/>
                </a:lnTo>
                <a:lnTo>
                  <a:pt x="12738" y="78041"/>
                </a:lnTo>
                <a:lnTo>
                  <a:pt x="184721" y="257822"/>
                </a:lnTo>
                <a:lnTo>
                  <a:pt x="185000" y="258089"/>
                </a:lnTo>
                <a:lnTo>
                  <a:pt x="187680" y="260896"/>
                </a:lnTo>
                <a:lnTo>
                  <a:pt x="187833" y="260756"/>
                </a:lnTo>
                <a:lnTo>
                  <a:pt x="246478" y="260756"/>
                </a:lnTo>
                <a:lnTo>
                  <a:pt x="249555" y="258749"/>
                </a:lnTo>
                <a:lnTo>
                  <a:pt x="259655" y="244671"/>
                </a:lnTo>
                <a:lnTo>
                  <a:pt x="263844" y="228553"/>
                </a:lnTo>
                <a:lnTo>
                  <a:pt x="262072" y="212138"/>
                </a:lnTo>
                <a:lnTo>
                  <a:pt x="254292" y="197167"/>
                </a:lnTo>
                <a:lnTo>
                  <a:pt x="254469" y="197002"/>
                </a:lnTo>
                <a:lnTo>
                  <a:pt x="79196" y="13817"/>
                </a:lnTo>
                <a:lnTo>
                  <a:pt x="64311" y="3576"/>
                </a:lnTo>
                <a:lnTo>
                  <a:pt x="47177" y="0"/>
                </a:lnTo>
                <a:close/>
              </a:path>
              <a:path w="264159" h="271780">
                <a:moveTo>
                  <a:pt x="79184" y="13804"/>
                </a:moveTo>
                <a:close/>
              </a:path>
            </a:pathLst>
          </a:custGeom>
          <a:solidFill>
            <a:srgbClr val="402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370273" y="1316668"/>
            <a:ext cx="271780" cy="264160"/>
          </a:xfrm>
          <a:custGeom>
            <a:avLst/>
            <a:gdLst/>
            <a:ahLst/>
            <a:cxnLst/>
            <a:rect l="l" t="t" r="r" b="b"/>
            <a:pathLst>
              <a:path w="271779" h="264159">
                <a:moveTo>
                  <a:pt x="226501" y="0"/>
                </a:moveTo>
                <a:lnTo>
                  <a:pt x="209204" y="2839"/>
                </a:lnTo>
                <a:lnTo>
                  <a:pt x="193895" y="12458"/>
                </a:lnTo>
                <a:lnTo>
                  <a:pt x="193641" y="12738"/>
                </a:lnTo>
                <a:lnTo>
                  <a:pt x="13860" y="184721"/>
                </a:lnTo>
                <a:lnTo>
                  <a:pt x="13593" y="185000"/>
                </a:lnTo>
                <a:lnTo>
                  <a:pt x="10787" y="187680"/>
                </a:lnTo>
                <a:lnTo>
                  <a:pt x="10926" y="187833"/>
                </a:lnTo>
                <a:lnTo>
                  <a:pt x="2494" y="202441"/>
                </a:lnTo>
                <a:lnTo>
                  <a:pt x="0" y="218760"/>
                </a:lnTo>
                <a:lnTo>
                  <a:pt x="3470" y="235046"/>
                </a:lnTo>
                <a:lnTo>
                  <a:pt x="12933" y="249554"/>
                </a:lnTo>
                <a:lnTo>
                  <a:pt x="27011" y="259655"/>
                </a:lnTo>
                <a:lnTo>
                  <a:pt x="43129" y="263844"/>
                </a:lnTo>
                <a:lnTo>
                  <a:pt x="59544" y="262072"/>
                </a:lnTo>
                <a:lnTo>
                  <a:pt x="74515" y="254292"/>
                </a:lnTo>
                <a:lnTo>
                  <a:pt x="74866" y="254292"/>
                </a:lnTo>
                <a:lnTo>
                  <a:pt x="257878" y="79184"/>
                </a:lnTo>
                <a:lnTo>
                  <a:pt x="268106" y="64311"/>
                </a:lnTo>
                <a:lnTo>
                  <a:pt x="271683" y="47177"/>
                </a:lnTo>
                <a:lnTo>
                  <a:pt x="268563" y="29847"/>
                </a:lnTo>
                <a:lnTo>
                  <a:pt x="258716" y="14401"/>
                </a:lnTo>
                <a:lnTo>
                  <a:pt x="243700" y="3875"/>
                </a:lnTo>
                <a:lnTo>
                  <a:pt x="226501" y="0"/>
                </a:lnTo>
                <a:close/>
              </a:path>
              <a:path w="271779" h="264159">
                <a:moveTo>
                  <a:pt x="74866" y="254292"/>
                </a:moveTo>
                <a:lnTo>
                  <a:pt x="74515" y="254292"/>
                </a:lnTo>
                <a:lnTo>
                  <a:pt x="74680" y="254469"/>
                </a:lnTo>
                <a:lnTo>
                  <a:pt x="74866" y="254292"/>
                </a:lnTo>
                <a:close/>
              </a:path>
            </a:pathLst>
          </a:custGeom>
          <a:solidFill>
            <a:srgbClr val="402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93606" y="1353176"/>
            <a:ext cx="224235" cy="207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673301" y="1344269"/>
            <a:ext cx="233807" cy="216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947342" y="1344269"/>
            <a:ext cx="233807" cy="2162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228301" y="1344270"/>
            <a:ext cx="233806" cy="2162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101911" y="1105070"/>
            <a:ext cx="245681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600" spc="25" dirty="0">
                <a:solidFill>
                  <a:srgbClr val="7C7F7F"/>
                </a:solidFill>
                <a:latin typeface="Montserrat"/>
                <a:cs typeface="Montserrat"/>
              </a:rPr>
              <a:t>CURING </a:t>
            </a:r>
            <a:r>
              <a:rPr sz="600" spc="20" dirty="0">
                <a:solidFill>
                  <a:srgbClr val="7C7F7F"/>
                </a:solidFill>
                <a:latin typeface="Montserrat"/>
                <a:cs typeface="Montserrat"/>
              </a:rPr>
              <a:t>TOBACCO </a:t>
            </a:r>
            <a:r>
              <a:rPr sz="600" spc="25" dirty="0">
                <a:solidFill>
                  <a:srgbClr val="7C7F7F"/>
                </a:solidFill>
                <a:latin typeface="Montserrat"/>
                <a:cs typeface="Montserrat"/>
              </a:rPr>
              <a:t>ADDICTION </a:t>
            </a:r>
            <a:r>
              <a:rPr sz="600" spc="15" dirty="0">
                <a:solidFill>
                  <a:srgbClr val="7C7F7F"/>
                </a:solidFill>
                <a:latin typeface="Montserrat"/>
                <a:cs typeface="Montserrat"/>
              </a:rPr>
              <a:t>IN </a:t>
            </a:r>
            <a:r>
              <a:rPr sz="600" spc="20" dirty="0">
                <a:solidFill>
                  <a:srgbClr val="7C7F7F"/>
                </a:solidFill>
                <a:latin typeface="Montserrat"/>
                <a:cs typeface="Montserrat"/>
              </a:rPr>
              <a:t>GREATER</a:t>
            </a:r>
            <a:r>
              <a:rPr sz="600" spc="135" dirty="0">
                <a:solidFill>
                  <a:srgbClr val="7C7F7F"/>
                </a:solidFill>
                <a:latin typeface="Montserrat"/>
                <a:cs typeface="Montserrat"/>
              </a:rPr>
              <a:t> </a:t>
            </a:r>
            <a:r>
              <a:rPr sz="600" spc="25" dirty="0">
                <a:solidFill>
                  <a:srgbClr val="7C7F7F"/>
                </a:solidFill>
                <a:latin typeface="Montserrat"/>
                <a:cs typeface="Montserrat"/>
              </a:rPr>
              <a:t>MANCHESTER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7048" y="656554"/>
            <a:ext cx="2324100" cy="524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3250" b="1" spc="5" dirty="0">
                <a:solidFill>
                  <a:srgbClr val="7C7F7F"/>
                </a:solidFill>
                <a:latin typeface="Bebas Neue Bold"/>
                <a:cs typeface="Bebas Neue Bold"/>
              </a:rPr>
              <a:t>THE </a:t>
            </a:r>
            <a:r>
              <a:rPr sz="3250" b="1" spc="5" dirty="0">
                <a:solidFill>
                  <a:srgbClr val="009ECE"/>
                </a:solidFill>
                <a:latin typeface="Bebas Neue Bold"/>
                <a:cs typeface="Bebas Neue Bold"/>
              </a:rPr>
              <a:t>C</a:t>
            </a:r>
            <a:r>
              <a:rPr sz="3250" b="1" spc="5" dirty="0">
                <a:solidFill>
                  <a:srgbClr val="CE0000"/>
                </a:solidFill>
                <a:latin typeface="Bebas Neue Bold"/>
                <a:cs typeface="Bebas Neue Bold"/>
              </a:rPr>
              <a:t>U</a:t>
            </a:r>
            <a:r>
              <a:rPr sz="3250" b="1" spc="5" dirty="0">
                <a:solidFill>
                  <a:srgbClr val="F7D607"/>
                </a:solidFill>
                <a:latin typeface="Bebas Neue Bold"/>
                <a:cs typeface="Bebas Neue Bold"/>
              </a:rPr>
              <a:t>R</a:t>
            </a:r>
            <a:r>
              <a:rPr sz="3250" b="1" spc="5" dirty="0">
                <a:solidFill>
                  <a:srgbClr val="9CCF30"/>
                </a:solidFill>
                <a:latin typeface="Bebas Neue Bold"/>
                <a:cs typeface="Bebas Neue Bold"/>
              </a:rPr>
              <a:t>E</a:t>
            </a:r>
            <a:r>
              <a:rPr sz="3250" b="1" spc="-60" dirty="0">
                <a:solidFill>
                  <a:srgbClr val="9CCF30"/>
                </a:solidFill>
                <a:latin typeface="Bebas Neue Bold"/>
                <a:cs typeface="Bebas Neue Bold"/>
              </a:rPr>
              <a:t> </a:t>
            </a:r>
            <a:r>
              <a:rPr sz="3250" b="1" spc="5" dirty="0">
                <a:solidFill>
                  <a:srgbClr val="7C7F7F"/>
                </a:solidFill>
                <a:latin typeface="Bebas Neue Bold"/>
                <a:cs typeface="Bebas Neue Bold"/>
              </a:rPr>
              <a:t>PROJECT</a:t>
            </a:r>
            <a:endParaRPr sz="3250">
              <a:latin typeface="Bebas Neue Bold"/>
              <a:cs typeface="Bebas Neue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862904" y="266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862904" y="20666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86704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86704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66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862904" y="266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0666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862904" y="20666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700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786704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86704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340" y="309333"/>
            <a:ext cx="9182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7C7F7F"/>
                </a:solidFill>
                <a:latin typeface="Open Sans"/>
                <a:cs typeface="Open Sans"/>
              </a:rPr>
              <a:t>Two simple  </a:t>
            </a:r>
            <a:r>
              <a:rPr sz="800" b="1" dirty="0">
                <a:solidFill>
                  <a:srgbClr val="7C7F7F"/>
                </a:solidFill>
                <a:latin typeface="Open Sans"/>
                <a:cs typeface="Open Sans"/>
              </a:rPr>
              <a:t>questions </a:t>
            </a:r>
            <a:r>
              <a:rPr sz="800" b="1" spc="-5" dirty="0">
                <a:solidFill>
                  <a:srgbClr val="7C7F7F"/>
                </a:solidFill>
                <a:latin typeface="Open Sans"/>
                <a:cs typeface="Open Sans"/>
              </a:rPr>
              <a:t>to  </a:t>
            </a:r>
            <a:r>
              <a:rPr sz="800" b="1" dirty="0">
                <a:solidFill>
                  <a:srgbClr val="7C7F7F"/>
                </a:solidFill>
                <a:latin typeface="Open Sans"/>
                <a:cs typeface="Open Sans"/>
              </a:rPr>
              <a:t>assess a</a:t>
            </a:r>
            <a:r>
              <a:rPr sz="800" b="1" spc="-95" dirty="0">
                <a:solidFill>
                  <a:srgbClr val="7C7F7F"/>
                </a:solidFill>
                <a:latin typeface="Open Sans"/>
                <a:cs typeface="Open Sans"/>
              </a:rPr>
              <a:t> </a:t>
            </a:r>
            <a:r>
              <a:rPr sz="800" b="1" spc="-5" dirty="0">
                <a:solidFill>
                  <a:srgbClr val="7C7F7F"/>
                </a:solidFill>
                <a:latin typeface="Open Sans"/>
                <a:cs typeface="Open Sans"/>
              </a:rPr>
              <a:t>smoker’s  level</a:t>
            </a:r>
            <a:r>
              <a:rPr sz="800" b="1" spc="-35" dirty="0">
                <a:solidFill>
                  <a:srgbClr val="7C7F7F"/>
                </a:solidFill>
                <a:latin typeface="Open Sans"/>
                <a:cs typeface="Open Sans"/>
              </a:rPr>
              <a:t> </a:t>
            </a:r>
            <a:r>
              <a:rPr sz="800" b="1" dirty="0">
                <a:solidFill>
                  <a:srgbClr val="7C7F7F"/>
                </a:solidFill>
                <a:latin typeface="Open Sans"/>
                <a:cs typeface="Open Sans"/>
              </a:rPr>
              <a:t>addiction: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7816" y="1778952"/>
            <a:ext cx="1393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solidFill>
                  <a:srgbClr val="F47720"/>
                </a:solidFill>
                <a:latin typeface="Open Sans"/>
                <a:cs typeface="Open Sans"/>
              </a:rPr>
              <a:t>Discuss Varenicline with </a:t>
            </a:r>
            <a:r>
              <a:rPr sz="600" b="1" spc="-10" dirty="0">
                <a:solidFill>
                  <a:srgbClr val="F47720"/>
                </a:solidFill>
                <a:latin typeface="Open Sans"/>
                <a:cs typeface="Open Sans"/>
              </a:rPr>
              <a:t>all </a:t>
            </a:r>
            <a:r>
              <a:rPr sz="600" b="1" spc="-15" dirty="0">
                <a:solidFill>
                  <a:srgbClr val="F47720"/>
                </a:solidFill>
                <a:latin typeface="Open Sans"/>
                <a:cs typeface="Open Sans"/>
              </a:rPr>
              <a:t>smokers</a:t>
            </a:r>
            <a:r>
              <a:rPr sz="600" b="1" spc="-105" dirty="0">
                <a:solidFill>
                  <a:srgbClr val="F47720"/>
                </a:solidFill>
                <a:latin typeface="Open Sans"/>
                <a:cs typeface="Open Sans"/>
              </a:rPr>
              <a:t> </a:t>
            </a:r>
            <a:r>
              <a:rPr sz="600" b="1" dirty="0">
                <a:solidFill>
                  <a:srgbClr val="F47720"/>
                </a:solidFill>
                <a:latin typeface="Open Sans"/>
                <a:cs typeface="Open Sans"/>
              </a:rPr>
              <a:t>-</a:t>
            </a:r>
            <a:endParaRPr sz="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600" b="0" spc="-10" dirty="0">
                <a:solidFill>
                  <a:srgbClr val="F47720"/>
                </a:solidFill>
                <a:latin typeface="Open Sans Light"/>
                <a:cs typeface="Open Sans Light"/>
              </a:rPr>
              <a:t>see </a:t>
            </a:r>
            <a:r>
              <a:rPr sz="600" b="0" spc="-15" dirty="0">
                <a:solidFill>
                  <a:srgbClr val="F47720"/>
                </a:solidFill>
                <a:latin typeface="Open Sans Light"/>
                <a:cs typeface="Open Sans Light"/>
              </a:rPr>
              <a:t>varenicline</a:t>
            </a:r>
            <a:r>
              <a:rPr sz="600" b="0" spc="-45" dirty="0">
                <a:solidFill>
                  <a:srgbClr val="F47720"/>
                </a:solidFill>
                <a:latin typeface="Open Sans Light"/>
                <a:cs typeface="Open Sans Light"/>
              </a:rPr>
              <a:t> </a:t>
            </a:r>
            <a:r>
              <a:rPr sz="600" b="0" spc="-15" dirty="0">
                <a:solidFill>
                  <a:srgbClr val="F47720"/>
                </a:solidFill>
                <a:latin typeface="Open Sans Light"/>
                <a:cs typeface="Open Sans Light"/>
              </a:rPr>
              <a:t>section</a:t>
            </a:r>
            <a:endParaRPr sz="600">
              <a:latin typeface="Open Sans Light"/>
              <a:cs typeface="Open Sans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96164" y="1778952"/>
            <a:ext cx="1393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5" dirty="0">
                <a:solidFill>
                  <a:srgbClr val="EE3434"/>
                </a:solidFill>
                <a:latin typeface="Open Sans"/>
                <a:cs typeface="Open Sans"/>
              </a:rPr>
              <a:t>Discuss Varenicline with </a:t>
            </a:r>
            <a:r>
              <a:rPr sz="600" b="1" spc="-10" dirty="0">
                <a:solidFill>
                  <a:srgbClr val="EE3434"/>
                </a:solidFill>
                <a:latin typeface="Open Sans"/>
                <a:cs typeface="Open Sans"/>
              </a:rPr>
              <a:t>all </a:t>
            </a:r>
            <a:r>
              <a:rPr sz="600" b="1" spc="-15" dirty="0">
                <a:solidFill>
                  <a:srgbClr val="EE3434"/>
                </a:solidFill>
                <a:latin typeface="Open Sans"/>
                <a:cs typeface="Open Sans"/>
              </a:rPr>
              <a:t>smokers</a:t>
            </a:r>
            <a:r>
              <a:rPr sz="600" b="1" spc="-105" dirty="0">
                <a:solidFill>
                  <a:srgbClr val="EE3434"/>
                </a:solidFill>
                <a:latin typeface="Open Sans"/>
                <a:cs typeface="Open Sans"/>
              </a:rPr>
              <a:t> </a:t>
            </a:r>
            <a:r>
              <a:rPr sz="600" b="1" dirty="0">
                <a:solidFill>
                  <a:srgbClr val="EE3434"/>
                </a:solidFill>
                <a:latin typeface="Open Sans"/>
                <a:cs typeface="Open Sans"/>
              </a:rPr>
              <a:t>-</a:t>
            </a:r>
            <a:endParaRPr sz="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600" b="0" spc="-10" dirty="0">
                <a:solidFill>
                  <a:srgbClr val="EE3434"/>
                </a:solidFill>
                <a:latin typeface="Open Sans Light"/>
                <a:cs typeface="Open Sans Light"/>
              </a:rPr>
              <a:t>see </a:t>
            </a:r>
            <a:r>
              <a:rPr sz="600" b="0" spc="-15" dirty="0">
                <a:solidFill>
                  <a:srgbClr val="EE3434"/>
                </a:solidFill>
                <a:latin typeface="Open Sans Light"/>
                <a:cs typeface="Open Sans Light"/>
              </a:rPr>
              <a:t>varenicline</a:t>
            </a:r>
            <a:r>
              <a:rPr sz="600" b="0" spc="-45" dirty="0">
                <a:solidFill>
                  <a:srgbClr val="EE3434"/>
                </a:solidFill>
                <a:latin typeface="Open Sans Light"/>
                <a:cs typeface="Open Sans Light"/>
              </a:rPr>
              <a:t> </a:t>
            </a:r>
            <a:r>
              <a:rPr sz="600" b="0" spc="-15" dirty="0">
                <a:solidFill>
                  <a:srgbClr val="EE3434"/>
                </a:solidFill>
                <a:latin typeface="Open Sans Light"/>
                <a:cs typeface="Open Sans Light"/>
              </a:rPr>
              <a:t>section</a:t>
            </a:r>
            <a:endParaRPr sz="600">
              <a:latin typeface="Open Sans Light"/>
              <a:cs typeface="Open Sans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800" y="910888"/>
            <a:ext cx="707390" cy="995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7C7F7F"/>
                </a:solidFill>
                <a:latin typeface="Open Sans"/>
                <a:cs typeface="Open Sans"/>
              </a:rPr>
              <a:t>How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many  cigarettes </a:t>
            </a:r>
            <a:r>
              <a:rPr sz="700" spc="-10" dirty="0">
                <a:solidFill>
                  <a:srgbClr val="7C7F7F"/>
                </a:solidFill>
                <a:latin typeface="Open Sans"/>
                <a:cs typeface="Open Sans"/>
              </a:rPr>
              <a:t>do</a:t>
            </a:r>
            <a:r>
              <a:rPr sz="700" spc="-120" dirty="0">
                <a:solidFill>
                  <a:srgbClr val="7C7F7F"/>
                </a:solidFill>
                <a:latin typeface="Open Sans"/>
                <a:cs typeface="Open Sans"/>
              </a:rPr>
              <a:t>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you  smoke </a:t>
            </a:r>
            <a:r>
              <a:rPr sz="700" dirty="0">
                <a:solidFill>
                  <a:srgbClr val="7C7F7F"/>
                </a:solidFill>
                <a:latin typeface="Open Sans"/>
                <a:cs typeface="Open Sans"/>
              </a:rPr>
              <a:t>a</a:t>
            </a:r>
            <a:r>
              <a:rPr sz="700" spc="-65" dirty="0">
                <a:solidFill>
                  <a:srgbClr val="7C7F7F"/>
                </a:solidFill>
                <a:latin typeface="Open Sans"/>
                <a:cs typeface="Open Sans"/>
              </a:rPr>
              <a:t>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day?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Open Sans"/>
              <a:cs typeface="Open Sans"/>
            </a:endParaRPr>
          </a:p>
          <a:p>
            <a:pPr marL="12700" marR="38100">
              <a:lnSpc>
                <a:spcPct val="100000"/>
              </a:lnSpc>
            </a:pPr>
            <a:r>
              <a:rPr sz="700" spc="-10" dirty="0">
                <a:solidFill>
                  <a:srgbClr val="7C7F7F"/>
                </a:solidFill>
                <a:latin typeface="Open Sans"/>
                <a:cs typeface="Open Sans"/>
              </a:rPr>
              <a:t>How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long have  </a:t>
            </a:r>
            <a:r>
              <a:rPr sz="700" spc="-10" dirty="0">
                <a:solidFill>
                  <a:srgbClr val="7C7F7F"/>
                </a:solidFill>
                <a:latin typeface="Open Sans"/>
                <a:cs typeface="Open Sans"/>
              </a:rPr>
              <a:t>you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been</a:t>
            </a:r>
            <a:r>
              <a:rPr sz="700" spc="-130" dirty="0">
                <a:solidFill>
                  <a:srgbClr val="7C7F7F"/>
                </a:solidFill>
                <a:latin typeface="Open Sans"/>
                <a:cs typeface="Open Sans"/>
              </a:rPr>
              <a:t>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awake  before you  smoke your</a:t>
            </a:r>
            <a:r>
              <a:rPr sz="700" spc="-100" dirty="0">
                <a:solidFill>
                  <a:srgbClr val="7C7F7F"/>
                </a:solidFill>
                <a:latin typeface="Open Sans"/>
                <a:cs typeface="Open Sans"/>
              </a:rPr>
              <a:t> </a:t>
            </a:r>
            <a:r>
              <a:rPr sz="700" spc="-15" dirty="0">
                <a:solidFill>
                  <a:srgbClr val="7C7F7F"/>
                </a:solidFill>
                <a:latin typeface="Open Sans"/>
                <a:cs typeface="Open Sans"/>
              </a:rPr>
              <a:t>first  cigarette?</a:t>
            </a:r>
            <a:endParaRPr sz="700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600" y="886783"/>
            <a:ext cx="135255" cy="692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b="1" dirty="0">
                <a:solidFill>
                  <a:srgbClr val="0072BC"/>
                </a:solidFill>
                <a:latin typeface="Open Sans"/>
                <a:cs typeface="Open Sans"/>
              </a:rPr>
              <a:t>1</a:t>
            </a:r>
            <a:endParaRPr sz="15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639"/>
              </a:spcBef>
            </a:pPr>
            <a:r>
              <a:rPr sz="1500" b="1" dirty="0">
                <a:solidFill>
                  <a:srgbClr val="0072BC"/>
                </a:solidFill>
                <a:latin typeface="Open Sans"/>
                <a:cs typeface="Open Sans"/>
              </a:rPr>
              <a:t>2</a:t>
            </a:r>
            <a:endParaRPr sz="1500">
              <a:latin typeface="Open Sans"/>
              <a:cs typeface="Ope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10699" y="266697"/>
            <a:ext cx="0" cy="1800225"/>
          </a:xfrm>
          <a:custGeom>
            <a:avLst/>
            <a:gdLst/>
            <a:ahLst/>
            <a:cxnLst/>
            <a:rect l="l" t="t" r="r" b="b"/>
            <a:pathLst>
              <a:path h="1800225">
                <a:moveTo>
                  <a:pt x="0" y="0"/>
                </a:moveTo>
                <a:lnTo>
                  <a:pt x="0" y="1799996"/>
                </a:lnTo>
              </a:path>
            </a:pathLst>
          </a:custGeom>
          <a:ln w="38100">
            <a:solidFill>
              <a:srgbClr val="0072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1350" y="687223"/>
            <a:ext cx="0" cy="1253490"/>
          </a:xfrm>
          <a:custGeom>
            <a:avLst/>
            <a:gdLst/>
            <a:ahLst/>
            <a:cxnLst/>
            <a:rect l="l" t="t" r="r" b="b"/>
            <a:pathLst>
              <a:path h="1253489">
                <a:moveTo>
                  <a:pt x="0" y="0"/>
                </a:moveTo>
                <a:lnTo>
                  <a:pt x="0" y="1253401"/>
                </a:lnTo>
              </a:path>
            </a:pathLst>
          </a:custGeom>
          <a:ln w="12700">
            <a:solidFill>
              <a:srgbClr val="00A65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31350" y="6619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31350" y="19532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6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91900" y="999975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4">
                <a:moveTo>
                  <a:pt x="0" y="0"/>
                </a:moveTo>
                <a:lnTo>
                  <a:pt x="0" y="741794"/>
                </a:lnTo>
              </a:path>
            </a:pathLst>
          </a:custGeom>
          <a:ln w="12700">
            <a:solidFill>
              <a:srgbClr val="F4772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91900" y="9748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477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91900" y="17543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477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90247" y="999975"/>
            <a:ext cx="0" cy="742315"/>
          </a:xfrm>
          <a:custGeom>
            <a:avLst/>
            <a:gdLst/>
            <a:ahLst/>
            <a:cxnLst/>
            <a:rect l="l" t="t" r="r" b="b"/>
            <a:pathLst>
              <a:path h="742314">
                <a:moveTo>
                  <a:pt x="0" y="0"/>
                </a:moveTo>
                <a:lnTo>
                  <a:pt x="0" y="741794"/>
                </a:lnTo>
              </a:path>
            </a:pathLst>
          </a:custGeom>
          <a:ln w="12700">
            <a:solidFill>
              <a:srgbClr val="EE3434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90247" y="9748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E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90247" y="175434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E34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20349" y="302696"/>
            <a:ext cx="0" cy="1764030"/>
          </a:xfrm>
          <a:custGeom>
            <a:avLst/>
            <a:gdLst/>
            <a:ahLst/>
            <a:cxnLst/>
            <a:rect l="l" t="t" r="r" b="b"/>
            <a:pathLst>
              <a:path h="1764030">
                <a:moveTo>
                  <a:pt x="0" y="0"/>
                </a:moveTo>
                <a:lnTo>
                  <a:pt x="0" y="1764004"/>
                </a:lnTo>
              </a:path>
            </a:pathLst>
          </a:custGeom>
          <a:ln w="38100">
            <a:solidFill>
              <a:srgbClr val="0072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915699" y="302696"/>
            <a:ext cx="0" cy="1728470"/>
          </a:xfrm>
          <a:custGeom>
            <a:avLst/>
            <a:gdLst/>
            <a:ahLst/>
            <a:cxnLst/>
            <a:rect l="l" t="t" r="r" b="b"/>
            <a:pathLst>
              <a:path h="1728470">
                <a:moveTo>
                  <a:pt x="0" y="0"/>
                </a:moveTo>
                <a:lnTo>
                  <a:pt x="0" y="1728000"/>
                </a:lnTo>
              </a:path>
            </a:pathLst>
          </a:custGeom>
          <a:ln w="38100">
            <a:solidFill>
              <a:srgbClr val="0072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970606" y="304518"/>
            <a:ext cx="10642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EE3434"/>
                </a:solidFill>
                <a:latin typeface="Open Sans"/>
                <a:cs typeface="Open Sans"/>
              </a:rPr>
              <a:t>High </a:t>
            </a:r>
            <a:r>
              <a:rPr sz="800" b="1" dirty="0">
                <a:solidFill>
                  <a:srgbClr val="6D6E71"/>
                </a:solidFill>
                <a:latin typeface="Open Sans"/>
                <a:cs typeface="Open Sans"/>
              </a:rPr>
              <a:t>Level</a:t>
            </a:r>
            <a:r>
              <a:rPr sz="800" b="1" spc="-70" dirty="0">
                <a:solidFill>
                  <a:srgbClr val="6D6E71"/>
                </a:solidFill>
                <a:latin typeface="Open Sans"/>
                <a:cs typeface="Open Sans"/>
              </a:rPr>
              <a:t> </a:t>
            </a:r>
            <a:r>
              <a:rPr sz="800" b="1" dirty="0">
                <a:solidFill>
                  <a:srgbClr val="6D6E71"/>
                </a:solidFill>
                <a:latin typeface="Open Sans"/>
                <a:cs typeface="Open Sans"/>
              </a:rPr>
              <a:t>Addiction</a:t>
            </a:r>
            <a:endParaRPr sz="8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EE3434"/>
                </a:solidFill>
                <a:latin typeface="Open Sans"/>
                <a:cs typeface="Open Sans"/>
              </a:rPr>
              <a:t>≥20</a:t>
            </a:r>
            <a:r>
              <a:rPr sz="800" b="1" spc="-20" dirty="0">
                <a:solidFill>
                  <a:srgbClr val="EE3434"/>
                </a:solidFill>
                <a:latin typeface="Open Sans"/>
                <a:cs typeface="Open Sans"/>
              </a:rPr>
              <a:t> </a:t>
            </a:r>
            <a:r>
              <a:rPr sz="800" b="1" spc="-5" dirty="0">
                <a:solidFill>
                  <a:srgbClr val="EE3434"/>
                </a:solidFill>
                <a:latin typeface="Open Sans"/>
                <a:cs typeface="Open Sans"/>
              </a:rPr>
              <a:t>Cigarettes/day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68610" y="309333"/>
            <a:ext cx="10388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00A650"/>
                </a:solidFill>
                <a:latin typeface="Open Sans"/>
                <a:cs typeface="Open Sans"/>
              </a:rPr>
              <a:t>Low </a:t>
            </a:r>
            <a:r>
              <a:rPr sz="800" b="1" dirty="0">
                <a:solidFill>
                  <a:srgbClr val="6D6E71"/>
                </a:solidFill>
                <a:latin typeface="Open Sans"/>
                <a:cs typeface="Open Sans"/>
              </a:rPr>
              <a:t>Level</a:t>
            </a:r>
            <a:r>
              <a:rPr sz="800" b="1" spc="-85" dirty="0">
                <a:solidFill>
                  <a:srgbClr val="6D6E71"/>
                </a:solidFill>
                <a:latin typeface="Open Sans"/>
                <a:cs typeface="Open Sans"/>
              </a:rPr>
              <a:t> </a:t>
            </a:r>
            <a:r>
              <a:rPr sz="800" b="1" dirty="0">
                <a:solidFill>
                  <a:srgbClr val="6D6E71"/>
                </a:solidFill>
                <a:latin typeface="Open Sans"/>
                <a:cs typeface="Open Sans"/>
              </a:rPr>
              <a:t>Addiction</a:t>
            </a:r>
            <a:endParaRPr sz="8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00A650"/>
                </a:solidFill>
                <a:latin typeface="Open Sans"/>
                <a:cs typeface="Open Sans"/>
              </a:rPr>
              <a:t>≤ 10</a:t>
            </a:r>
            <a:r>
              <a:rPr sz="800" b="1" spc="-50" dirty="0">
                <a:solidFill>
                  <a:srgbClr val="00A650"/>
                </a:solidFill>
                <a:latin typeface="Open Sans"/>
                <a:cs typeface="Open Sans"/>
              </a:rPr>
              <a:t> </a:t>
            </a:r>
            <a:r>
              <a:rPr sz="800" b="1" spc="-5" dirty="0">
                <a:solidFill>
                  <a:srgbClr val="00A650"/>
                </a:solidFill>
                <a:latin typeface="Open Sans"/>
                <a:cs typeface="Open Sans"/>
              </a:rPr>
              <a:t>Cigarettes/day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20560" y="309333"/>
            <a:ext cx="13265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6D6E71"/>
                </a:solidFill>
                <a:latin typeface="Open Sans"/>
                <a:cs typeface="Open Sans"/>
              </a:rPr>
              <a:t>Moderate Level</a:t>
            </a:r>
            <a:r>
              <a:rPr sz="800" b="1" spc="-100" dirty="0">
                <a:solidFill>
                  <a:srgbClr val="6D6E71"/>
                </a:solidFill>
                <a:latin typeface="Open Sans"/>
                <a:cs typeface="Open Sans"/>
              </a:rPr>
              <a:t> </a:t>
            </a:r>
            <a:r>
              <a:rPr sz="800" b="1" dirty="0">
                <a:solidFill>
                  <a:srgbClr val="6D6E71"/>
                </a:solidFill>
                <a:latin typeface="Open Sans"/>
                <a:cs typeface="Open Sans"/>
              </a:rPr>
              <a:t>Addiction  </a:t>
            </a:r>
            <a:r>
              <a:rPr sz="800" b="1" dirty="0">
                <a:solidFill>
                  <a:srgbClr val="F47720"/>
                </a:solidFill>
                <a:latin typeface="Open Sans"/>
                <a:cs typeface="Open Sans"/>
              </a:rPr>
              <a:t>10-19</a:t>
            </a:r>
            <a:r>
              <a:rPr sz="800" b="1" spc="-10" dirty="0">
                <a:solidFill>
                  <a:srgbClr val="F47720"/>
                </a:solidFill>
                <a:latin typeface="Open Sans"/>
                <a:cs typeface="Open Sans"/>
              </a:rPr>
              <a:t> </a:t>
            </a:r>
            <a:r>
              <a:rPr sz="800" b="1" spc="-5" dirty="0">
                <a:solidFill>
                  <a:srgbClr val="F47720"/>
                </a:solidFill>
                <a:latin typeface="Open Sans"/>
                <a:cs typeface="Open Sans"/>
              </a:rPr>
              <a:t>Cigarettes/day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71206" y="335445"/>
            <a:ext cx="1390650" cy="219710"/>
          </a:xfrm>
          <a:custGeom>
            <a:avLst/>
            <a:gdLst/>
            <a:ahLst/>
            <a:cxnLst/>
            <a:rect l="l" t="t" r="r" b="b"/>
            <a:pathLst>
              <a:path w="1390650" h="219709">
                <a:moveTo>
                  <a:pt x="0" y="219113"/>
                </a:moveTo>
                <a:lnTo>
                  <a:pt x="1390497" y="219113"/>
                </a:lnTo>
                <a:lnTo>
                  <a:pt x="1390497" y="0"/>
                </a:lnTo>
                <a:lnTo>
                  <a:pt x="0" y="0"/>
                </a:lnTo>
                <a:lnTo>
                  <a:pt x="0" y="219113"/>
                </a:lnTo>
                <a:close/>
              </a:path>
            </a:pathLst>
          </a:custGeom>
          <a:solidFill>
            <a:srgbClr val="F477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83901" y="335445"/>
            <a:ext cx="1633855" cy="219710"/>
          </a:xfrm>
          <a:custGeom>
            <a:avLst/>
            <a:gdLst/>
            <a:ahLst/>
            <a:cxnLst/>
            <a:rect l="l" t="t" r="r" b="b"/>
            <a:pathLst>
              <a:path w="1633854" h="219709">
                <a:moveTo>
                  <a:pt x="0" y="219113"/>
                </a:moveTo>
                <a:lnTo>
                  <a:pt x="1633766" y="219113"/>
                </a:lnTo>
                <a:lnTo>
                  <a:pt x="1633766" y="0"/>
                </a:lnTo>
                <a:lnTo>
                  <a:pt x="0" y="0"/>
                </a:lnTo>
                <a:lnTo>
                  <a:pt x="0" y="219113"/>
                </a:lnTo>
                <a:close/>
              </a:path>
            </a:pathLst>
          </a:custGeom>
          <a:solidFill>
            <a:srgbClr val="EE3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87701" y="337654"/>
            <a:ext cx="3238500" cy="266700"/>
          </a:xfrm>
          <a:custGeom>
            <a:avLst/>
            <a:gdLst/>
            <a:ahLst/>
            <a:cxnLst/>
            <a:rect l="l" t="t" r="r" b="b"/>
            <a:pathLst>
              <a:path w="3238500" h="266700">
                <a:moveTo>
                  <a:pt x="0" y="266522"/>
                </a:moveTo>
                <a:lnTo>
                  <a:pt x="3238385" y="266522"/>
                </a:lnTo>
                <a:lnTo>
                  <a:pt x="3238385" y="0"/>
                </a:lnTo>
                <a:lnTo>
                  <a:pt x="0" y="0"/>
                </a:lnTo>
                <a:lnTo>
                  <a:pt x="0" y="266522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32706" y="364567"/>
            <a:ext cx="227279" cy="183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990163" y="393268"/>
            <a:ext cx="723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850" b="1" spc="-7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85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04300" y="367167"/>
            <a:ext cx="2593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600" b="0" spc="-15" dirty="0">
                <a:solidFill>
                  <a:srgbClr val="FFFFFF"/>
                </a:solidFill>
                <a:latin typeface="Open Sans Light"/>
                <a:cs typeface="Open Sans Light"/>
              </a:rPr>
              <a:t>Prescribe </a:t>
            </a:r>
            <a:r>
              <a:rPr sz="600" b="0" dirty="0">
                <a:solidFill>
                  <a:srgbClr val="FFFFFF"/>
                </a:solidFill>
                <a:latin typeface="Open Sans Light"/>
                <a:cs typeface="Open Sans Light"/>
              </a:rPr>
              <a:t>a </a:t>
            </a:r>
            <a:r>
              <a:rPr sz="600" b="0" spc="-15" dirty="0">
                <a:solidFill>
                  <a:srgbClr val="FFFFFF"/>
                </a:solidFill>
                <a:latin typeface="Open Sans Light"/>
                <a:cs typeface="Open Sans Light"/>
              </a:rPr>
              <a:t>short acting nicotine replacement (“reach for”</a:t>
            </a:r>
            <a:r>
              <a:rPr sz="600" b="0" spc="-110" dirty="0">
                <a:solidFill>
                  <a:srgbClr val="FFFFFF"/>
                </a:solidFill>
                <a:latin typeface="Open Sans Light"/>
                <a:cs typeface="Open Sans Light"/>
              </a:rPr>
              <a:t> </a:t>
            </a:r>
            <a:r>
              <a:rPr sz="600" b="0" spc="-15" dirty="0">
                <a:solidFill>
                  <a:srgbClr val="FFFFFF"/>
                </a:solidFill>
                <a:latin typeface="Open Sans Light"/>
                <a:cs typeface="Open Sans Light"/>
              </a:rPr>
              <a:t>nicotine)</a:t>
            </a:r>
            <a:endParaRPr sz="600">
              <a:latin typeface="Open Sans Light"/>
              <a:cs typeface="Open Sans Light"/>
            </a:endParaRPr>
          </a:p>
          <a:p>
            <a:pPr>
              <a:lnSpc>
                <a:spcPct val="100000"/>
              </a:lnSpc>
            </a:pPr>
            <a:r>
              <a:rPr sz="600" b="0" spc="-15" dirty="0">
                <a:solidFill>
                  <a:srgbClr val="FFFFFF"/>
                </a:solidFill>
                <a:latin typeface="Open Sans Light"/>
                <a:cs typeface="Open Sans Light"/>
              </a:rPr>
              <a:t>Advise patients </a:t>
            </a:r>
            <a:r>
              <a:rPr sz="600" b="0" spc="-10" dirty="0">
                <a:solidFill>
                  <a:srgbClr val="FFFFFF"/>
                </a:solidFill>
                <a:latin typeface="Open Sans Light"/>
                <a:cs typeface="Open Sans Light"/>
              </a:rPr>
              <a:t>to use </a:t>
            </a:r>
            <a:r>
              <a:rPr sz="600" b="0" spc="-15" dirty="0">
                <a:solidFill>
                  <a:srgbClr val="FFFFFF"/>
                </a:solidFill>
                <a:latin typeface="Open Sans Light"/>
                <a:cs typeface="Open Sans Light"/>
              </a:rPr>
              <a:t>short acting nicotine frequently </a:t>
            </a:r>
            <a:r>
              <a:rPr sz="600" b="0" spc="-10" dirty="0">
                <a:solidFill>
                  <a:srgbClr val="FFFFFF"/>
                </a:solidFill>
                <a:latin typeface="Open Sans Light"/>
                <a:cs typeface="Open Sans Light"/>
              </a:rPr>
              <a:t>and</a:t>
            </a:r>
            <a:r>
              <a:rPr sz="600" b="0" spc="-114" dirty="0">
                <a:solidFill>
                  <a:srgbClr val="FFFFFF"/>
                </a:solidFill>
                <a:latin typeface="Open Sans Light"/>
                <a:cs typeface="Open Sans Light"/>
              </a:rPr>
              <a:t> </a:t>
            </a:r>
            <a:r>
              <a:rPr sz="600" b="0" spc="-15" dirty="0">
                <a:solidFill>
                  <a:srgbClr val="FFFFFF"/>
                </a:solidFill>
                <a:latin typeface="Open Sans Light"/>
                <a:cs typeface="Open Sans Light"/>
              </a:rPr>
              <a:t>when cravings occur</a:t>
            </a:r>
            <a:endParaRPr sz="600">
              <a:latin typeface="Open Sans Light"/>
              <a:cs typeface="Open Sans Ligh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88263" y="635350"/>
            <a:ext cx="25507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Prescribe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a long </a:t>
            </a: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acting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nicotine </a:t>
            </a: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patch AND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a short </a:t>
            </a: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acting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“reach for”  nicotine </a:t>
            </a: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replacement.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Discuss </a:t>
            </a: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the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following options with </a:t>
            </a:r>
            <a:r>
              <a:rPr sz="600" b="1" spc="-5" dirty="0">
                <a:solidFill>
                  <a:srgbClr val="EE3434"/>
                </a:solidFill>
                <a:latin typeface="Open Sans SemiBold"/>
                <a:cs typeface="Open Sans SemiBold"/>
              </a:rPr>
              <a:t>the</a:t>
            </a:r>
            <a:r>
              <a:rPr sz="600" b="1" spc="-70" dirty="0">
                <a:solidFill>
                  <a:srgbClr val="EE3434"/>
                </a:solidFill>
                <a:latin typeface="Open Sans SemiBold"/>
                <a:cs typeface="Open Sans SemiBold"/>
              </a:rPr>
              <a:t> </a:t>
            </a:r>
            <a:r>
              <a:rPr sz="600" b="1" dirty="0">
                <a:solidFill>
                  <a:srgbClr val="EE3434"/>
                </a:solidFill>
                <a:latin typeface="Open Sans SemiBold"/>
                <a:cs typeface="Open Sans SemiBold"/>
              </a:rPr>
              <a:t>patient:</a:t>
            </a:r>
            <a:endParaRPr sz="600">
              <a:latin typeface="Open Sans SemiBold"/>
              <a:cs typeface="Open Sans Semi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18315" y="1514812"/>
            <a:ext cx="11531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24 hour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patches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are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ideal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for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patients 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that smoke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within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30 minutes of</a:t>
            </a:r>
            <a:r>
              <a:rPr sz="500" b="0" spc="-8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waking  but can cause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sleep</a:t>
            </a:r>
            <a:r>
              <a:rPr sz="500" b="0" spc="-1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disturbance.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516662" y="1514812"/>
            <a:ext cx="11531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24 hour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patches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are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ideal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for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patients 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that smoke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within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30 minutes of</a:t>
            </a:r>
            <a:r>
              <a:rPr sz="500" b="0" spc="-8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waking  but can cause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sleep</a:t>
            </a:r>
            <a:r>
              <a:rPr sz="500" b="0" spc="-1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disturbance.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68610" y="605766"/>
            <a:ext cx="1696720" cy="138176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680" indent="-94615">
              <a:lnSpc>
                <a:spcPct val="100000"/>
              </a:lnSpc>
              <a:spcBef>
                <a:spcPts val="245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 inhalator</a:t>
            </a:r>
            <a:r>
              <a:rPr sz="650" b="1" spc="-70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15mg/cartridge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maximum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dirty="0">
                <a:solidFill>
                  <a:srgbClr val="414042"/>
                </a:solidFill>
                <a:latin typeface="Open Sans Light"/>
                <a:cs typeface="Open Sans Light"/>
              </a:rPr>
              <a:t>6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cartridges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24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hours</a:t>
            </a:r>
            <a:endParaRPr sz="550">
              <a:latin typeface="Open Sans Light"/>
              <a:cs typeface="Open Sans Light"/>
            </a:endParaRPr>
          </a:p>
          <a:p>
            <a:pPr marL="106680" indent="-94615">
              <a:lnSpc>
                <a:spcPct val="100000"/>
              </a:lnSpc>
              <a:spcBef>
                <a:spcPts val="240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</a:t>
            </a:r>
            <a:r>
              <a:rPr sz="650" b="1" spc="-4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Chewing</a:t>
            </a:r>
            <a:r>
              <a:rPr sz="650" b="1" spc="-4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spc="-10" dirty="0">
                <a:solidFill>
                  <a:srgbClr val="434344"/>
                </a:solidFill>
                <a:latin typeface="Open Sans"/>
                <a:cs typeface="Open Sans"/>
              </a:rPr>
              <a:t>gum</a:t>
            </a:r>
            <a:r>
              <a:rPr sz="650" b="1" spc="-30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i="1" spc="-10" dirty="0">
                <a:solidFill>
                  <a:srgbClr val="231F20"/>
                </a:solidFill>
                <a:latin typeface="Open Sans"/>
                <a:cs typeface="Open Sans"/>
              </a:rPr>
              <a:t>2mg</a:t>
            </a:r>
            <a:r>
              <a:rPr sz="650" b="1" i="1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10" dirty="0">
                <a:solidFill>
                  <a:srgbClr val="231F20"/>
                </a:solidFill>
                <a:latin typeface="Open Sans"/>
                <a:cs typeface="Open Sans"/>
              </a:rPr>
              <a:t>as</a:t>
            </a:r>
            <a:r>
              <a:rPr sz="650" b="1" i="1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required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usual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maximum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15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24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hours</a:t>
            </a:r>
            <a:endParaRPr sz="550">
              <a:latin typeface="Open Sans Light"/>
              <a:cs typeface="Open Sans Light"/>
            </a:endParaRPr>
          </a:p>
          <a:p>
            <a:pPr marL="106680" indent="-94615">
              <a:lnSpc>
                <a:spcPct val="100000"/>
              </a:lnSpc>
              <a:spcBef>
                <a:spcPts val="240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 lozenges </a:t>
            </a:r>
            <a:r>
              <a:rPr sz="650" b="1" i="1" spc="-10" dirty="0">
                <a:solidFill>
                  <a:srgbClr val="231F20"/>
                </a:solidFill>
                <a:latin typeface="Open Sans"/>
                <a:cs typeface="Open Sans"/>
              </a:rPr>
              <a:t>2mg as</a:t>
            </a:r>
            <a:r>
              <a:rPr sz="650" b="1" i="1" spc="-1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required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usual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maximum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15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24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hours</a:t>
            </a:r>
            <a:endParaRPr sz="550">
              <a:latin typeface="Open Sans Light"/>
              <a:cs typeface="Open Sans Light"/>
            </a:endParaRPr>
          </a:p>
          <a:p>
            <a:pPr marL="106680" indent="-94615">
              <a:lnSpc>
                <a:spcPct val="100000"/>
              </a:lnSpc>
              <a:spcBef>
                <a:spcPts val="240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</a:t>
            </a:r>
            <a:r>
              <a:rPr sz="650" b="1" spc="-4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microtabs</a:t>
            </a:r>
            <a:r>
              <a:rPr sz="650" b="1" spc="-4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i="1" spc="-10" dirty="0">
                <a:solidFill>
                  <a:srgbClr val="231F20"/>
                </a:solidFill>
                <a:latin typeface="Open Sans"/>
                <a:cs typeface="Open Sans"/>
              </a:rPr>
              <a:t>2mg</a:t>
            </a:r>
            <a:r>
              <a:rPr sz="650" b="1" i="1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10" dirty="0">
                <a:solidFill>
                  <a:srgbClr val="231F20"/>
                </a:solidFill>
                <a:latin typeface="Open Sans"/>
                <a:cs typeface="Open Sans"/>
              </a:rPr>
              <a:t>as</a:t>
            </a:r>
            <a:r>
              <a:rPr sz="650" b="1" i="1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required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usual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maximum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24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24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hours</a:t>
            </a:r>
            <a:endParaRPr sz="550">
              <a:latin typeface="Open Sans Light"/>
              <a:cs typeface="Open Sans Light"/>
            </a:endParaRPr>
          </a:p>
          <a:p>
            <a:pPr marL="104775" indent="-92710">
              <a:lnSpc>
                <a:spcPct val="100000"/>
              </a:lnSpc>
              <a:spcBef>
                <a:spcPts val="240"/>
              </a:spcBef>
              <a:buFont typeface="Wingdings"/>
              <a:buChar char=""/>
              <a:tabLst>
                <a:tab pos="105410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</a:t>
            </a:r>
            <a:r>
              <a:rPr sz="650" b="1" spc="-4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nasal</a:t>
            </a:r>
            <a:r>
              <a:rPr sz="650" b="1" spc="-4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spray</a:t>
            </a:r>
            <a:r>
              <a:rPr sz="650" b="1" spc="-25" dirty="0">
                <a:solidFill>
                  <a:srgbClr val="434344"/>
                </a:solidFill>
                <a:latin typeface="Open Sans"/>
                <a:cs typeface="Open Sans"/>
              </a:rPr>
              <a:t> </a:t>
            </a:r>
            <a:r>
              <a:rPr sz="650" b="1" i="1" dirty="0">
                <a:solidFill>
                  <a:srgbClr val="231F20"/>
                </a:solidFill>
                <a:latin typeface="Open Sans"/>
                <a:cs typeface="Open Sans"/>
              </a:rPr>
              <a:t>2</a:t>
            </a:r>
            <a:r>
              <a:rPr sz="650" b="1" i="1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15" dirty="0">
                <a:solidFill>
                  <a:srgbClr val="231F20"/>
                </a:solidFill>
                <a:latin typeface="Open Sans"/>
                <a:cs typeface="Open Sans"/>
              </a:rPr>
              <a:t>sprays</a:t>
            </a:r>
            <a:r>
              <a:rPr sz="650" b="1" i="1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15" dirty="0">
                <a:solidFill>
                  <a:srgbClr val="231F20"/>
                </a:solidFill>
                <a:latin typeface="Open Sans"/>
                <a:cs typeface="Open Sans"/>
              </a:rPr>
              <a:t>each</a:t>
            </a:r>
            <a:r>
              <a:rPr sz="650" b="1" i="1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nostril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maximum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64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sprays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24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hours</a:t>
            </a:r>
            <a:endParaRPr sz="550">
              <a:latin typeface="Open Sans Ligh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600" b="1" spc="-15" dirty="0">
                <a:solidFill>
                  <a:srgbClr val="00A650"/>
                </a:solidFill>
                <a:latin typeface="Open Sans"/>
                <a:cs typeface="Open Sans"/>
              </a:rPr>
              <a:t>Discuss Varenicline with </a:t>
            </a:r>
            <a:r>
              <a:rPr sz="600" b="1" spc="-10" dirty="0">
                <a:solidFill>
                  <a:srgbClr val="00A650"/>
                </a:solidFill>
                <a:latin typeface="Open Sans"/>
                <a:cs typeface="Open Sans"/>
              </a:rPr>
              <a:t>all </a:t>
            </a:r>
            <a:r>
              <a:rPr sz="600" b="1" spc="-15" dirty="0">
                <a:solidFill>
                  <a:srgbClr val="00A650"/>
                </a:solidFill>
                <a:latin typeface="Open Sans"/>
                <a:cs typeface="Open Sans"/>
              </a:rPr>
              <a:t>smokers</a:t>
            </a:r>
            <a:r>
              <a:rPr sz="600" b="1" spc="-80" dirty="0">
                <a:solidFill>
                  <a:srgbClr val="00A650"/>
                </a:solidFill>
                <a:latin typeface="Open Sans"/>
                <a:cs typeface="Open Sans"/>
              </a:rPr>
              <a:t> </a:t>
            </a: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-</a:t>
            </a:r>
            <a:endParaRPr sz="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600" b="0" spc="-10" dirty="0">
                <a:solidFill>
                  <a:srgbClr val="00A650"/>
                </a:solidFill>
                <a:latin typeface="Open Sans Light"/>
                <a:cs typeface="Open Sans Light"/>
              </a:rPr>
              <a:t>see </a:t>
            </a:r>
            <a:r>
              <a:rPr sz="600" b="0" spc="-15" dirty="0">
                <a:solidFill>
                  <a:srgbClr val="00A650"/>
                </a:solidFill>
                <a:latin typeface="Open Sans Light"/>
                <a:cs typeface="Open Sans Light"/>
              </a:rPr>
              <a:t>varenicline</a:t>
            </a:r>
            <a:r>
              <a:rPr sz="600" b="0" spc="-45" dirty="0">
                <a:solidFill>
                  <a:srgbClr val="00A650"/>
                </a:solidFill>
                <a:latin typeface="Open Sans Light"/>
                <a:cs typeface="Open Sans Light"/>
              </a:rPr>
              <a:t> </a:t>
            </a:r>
            <a:r>
              <a:rPr sz="600" b="0" spc="-15" dirty="0">
                <a:solidFill>
                  <a:srgbClr val="00A650"/>
                </a:solidFill>
                <a:latin typeface="Open Sans Light"/>
                <a:cs typeface="Open Sans Light"/>
              </a:rPr>
              <a:t>section</a:t>
            </a:r>
            <a:endParaRPr sz="600">
              <a:latin typeface="Open Sans Light"/>
              <a:cs typeface="Open Sans 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78999" y="609417"/>
            <a:ext cx="2743835" cy="136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Advice </a:t>
            </a:r>
            <a:r>
              <a:rPr sz="600" b="1" spc="-5" dirty="0">
                <a:solidFill>
                  <a:srgbClr val="414042"/>
                </a:solidFill>
                <a:latin typeface="Open Sans"/>
                <a:cs typeface="Open Sans"/>
              </a:rPr>
              <a:t>for </a:t>
            </a: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patients </a:t>
            </a:r>
            <a:r>
              <a:rPr sz="600" b="1" spc="-5" dirty="0">
                <a:solidFill>
                  <a:srgbClr val="414042"/>
                </a:solidFill>
                <a:latin typeface="Open Sans"/>
                <a:cs typeface="Open Sans"/>
              </a:rPr>
              <a:t>on short </a:t>
            </a: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acting </a:t>
            </a:r>
            <a:r>
              <a:rPr sz="600" b="1" spc="-5" dirty="0">
                <a:solidFill>
                  <a:srgbClr val="414042"/>
                </a:solidFill>
                <a:latin typeface="Open Sans"/>
                <a:cs typeface="Open Sans"/>
              </a:rPr>
              <a:t>nicotine</a:t>
            </a:r>
            <a:endParaRPr sz="600">
              <a:latin typeface="Open Sans"/>
              <a:cs typeface="Open Sans"/>
            </a:endParaRPr>
          </a:p>
          <a:p>
            <a:pPr marL="12700" marR="262255">
              <a:lnSpc>
                <a:spcPts val="600"/>
              </a:lnSpc>
              <a:spcBef>
                <a:spcPts val="155"/>
              </a:spcBef>
            </a:pP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Inhalator: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user </a:t>
            </a:r>
            <a:r>
              <a:rPr sz="500" b="1" i="1" spc="-5" dirty="0">
                <a:solidFill>
                  <a:srgbClr val="414042"/>
                </a:solidFill>
                <a:latin typeface="Open Sans SemiBold"/>
                <a:cs typeface="Open Sans SemiBold"/>
              </a:rPr>
              <a:t>‘puffs’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on 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device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so the medication enters the mouth and</a:t>
            </a:r>
            <a:r>
              <a:rPr sz="500" b="0" spc="-7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is 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absorbed through the gums. It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not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inhaled into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lungs.</a:t>
            </a:r>
            <a:endParaRPr sz="500">
              <a:latin typeface="Open Sans Light"/>
              <a:cs typeface="Open Sans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Open Sans Light"/>
              <a:cs typeface="Open Sans Light"/>
            </a:endParaRPr>
          </a:p>
          <a:p>
            <a:pPr marL="12700" marR="5080">
              <a:lnSpc>
                <a:spcPts val="600"/>
              </a:lnSpc>
            </a:pPr>
            <a:r>
              <a:rPr sz="600" b="1" spc="-5" dirty="0">
                <a:solidFill>
                  <a:srgbClr val="00A650"/>
                </a:solidFill>
                <a:latin typeface="Open Sans"/>
                <a:cs typeface="Open Sans"/>
              </a:rPr>
              <a:t>Chewing </a:t>
            </a: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gum: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Chew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gum until they notice a hot fiery taste, then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park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gum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between 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their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lip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and gum to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let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nicotine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be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absorbed through the gum. If they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chew it like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normal  gum they are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likely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to swallow the nicotine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which can cause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heartburn, nausea and</a:t>
            </a:r>
            <a:r>
              <a:rPr sz="500" b="0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hiccups.</a:t>
            </a:r>
            <a:endParaRPr sz="500">
              <a:latin typeface="Open Sans Light"/>
              <a:cs typeface="Open Sans Light"/>
            </a:endParaRPr>
          </a:p>
          <a:p>
            <a:pPr marL="12700" marR="104775">
              <a:lnSpc>
                <a:spcPts val="600"/>
              </a:lnSpc>
              <a:spcBef>
                <a:spcPts val="415"/>
              </a:spcBef>
            </a:pP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Lozenges: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Suck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like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 sweet to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release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nicotine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which is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then absorbed through the  gums. If 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patient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suffers heartburn, nausea or hiccups (nicotine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being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swallowed) then</a:t>
            </a:r>
            <a:r>
              <a:rPr sz="500" b="0" spc="-9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try 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parking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lozenge between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lip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and gum.</a:t>
            </a:r>
            <a:endParaRPr sz="500">
              <a:latin typeface="Open Sans Light"/>
              <a:cs typeface="Open Sans Light"/>
            </a:endParaRPr>
          </a:p>
          <a:p>
            <a:pPr marL="12700" marR="91440">
              <a:lnSpc>
                <a:spcPts val="600"/>
              </a:lnSpc>
              <a:spcBef>
                <a:spcPts val="415"/>
              </a:spcBef>
            </a:pP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Microtabs: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Place under the tongue and allow to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dissolve.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They are not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chewed,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sucked or  swallowed.</a:t>
            </a:r>
            <a:endParaRPr sz="500">
              <a:latin typeface="Open Sans Light"/>
              <a:cs typeface="Open Sans Light"/>
            </a:endParaRPr>
          </a:p>
          <a:p>
            <a:pPr marL="12700" marR="41910">
              <a:lnSpc>
                <a:spcPts val="600"/>
              </a:lnSpc>
              <a:spcBef>
                <a:spcPts val="415"/>
              </a:spcBef>
            </a:pP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Nicotine </a:t>
            </a:r>
            <a:r>
              <a:rPr sz="600" b="1" spc="-5" dirty="0">
                <a:solidFill>
                  <a:srgbClr val="00A650"/>
                </a:solidFill>
                <a:latin typeface="Open Sans"/>
                <a:cs typeface="Open Sans"/>
              </a:rPr>
              <a:t>nasal </a:t>
            </a:r>
            <a:r>
              <a:rPr sz="600" b="1" dirty="0">
                <a:solidFill>
                  <a:srgbClr val="00A650"/>
                </a:solidFill>
                <a:latin typeface="Open Sans"/>
                <a:cs typeface="Open Sans"/>
              </a:rPr>
              <a:t>spray: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Sprayed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into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the nostrils and absorbed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into bloodstream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through  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lining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of the nose.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Any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side effects (sneezing,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runny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nose,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watery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eyes) should settle after  the first few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 days.’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18315" y="922291"/>
            <a:ext cx="1163320" cy="38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3545">
              <a:lnSpc>
                <a:spcPct val="117100"/>
              </a:lnSpc>
              <a:spcBef>
                <a:spcPts val="100"/>
              </a:spcBef>
            </a:pP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Advice </a:t>
            </a:r>
            <a:r>
              <a:rPr sz="600" b="1" spc="-5" dirty="0">
                <a:solidFill>
                  <a:srgbClr val="414042"/>
                </a:solidFill>
                <a:latin typeface="Open Sans"/>
                <a:cs typeface="Open Sans"/>
              </a:rPr>
              <a:t>for</a:t>
            </a:r>
            <a:r>
              <a:rPr sz="600" b="1" spc="-9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patients  </a:t>
            </a:r>
            <a:r>
              <a:rPr sz="600" b="1" dirty="0">
                <a:solidFill>
                  <a:srgbClr val="F47720"/>
                </a:solidFill>
                <a:latin typeface="Open Sans"/>
                <a:cs typeface="Open Sans"/>
              </a:rPr>
              <a:t>Patches</a:t>
            </a:r>
            <a:endParaRPr sz="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Advise patients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to use a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clean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&amp;</a:t>
            </a:r>
            <a:r>
              <a:rPr sz="500" b="0" spc="-6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hairless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516662" y="922291"/>
            <a:ext cx="1163320" cy="38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3545">
              <a:lnSpc>
                <a:spcPct val="117100"/>
              </a:lnSpc>
              <a:spcBef>
                <a:spcPts val="100"/>
              </a:spcBef>
            </a:pP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Advice </a:t>
            </a:r>
            <a:r>
              <a:rPr sz="600" b="1" spc="-5" dirty="0">
                <a:solidFill>
                  <a:srgbClr val="414042"/>
                </a:solidFill>
                <a:latin typeface="Open Sans"/>
                <a:cs typeface="Open Sans"/>
              </a:rPr>
              <a:t>for</a:t>
            </a:r>
            <a:r>
              <a:rPr sz="600" b="1" spc="-95" dirty="0">
                <a:solidFill>
                  <a:srgbClr val="414042"/>
                </a:solidFill>
                <a:latin typeface="Open Sans"/>
                <a:cs typeface="Open Sans"/>
              </a:rPr>
              <a:t> </a:t>
            </a:r>
            <a:r>
              <a:rPr sz="600" b="1" dirty="0">
                <a:solidFill>
                  <a:srgbClr val="414042"/>
                </a:solidFill>
                <a:latin typeface="Open Sans"/>
                <a:cs typeface="Open Sans"/>
              </a:rPr>
              <a:t>patients  </a:t>
            </a:r>
            <a:r>
              <a:rPr sz="600" b="1" dirty="0">
                <a:solidFill>
                  <a:srgbClr val="EE3434"/>
                </a:solidFill>
                <a:latin typeface="Open Sans"/>
                <a:cs typeface="Open Sans"/>
              </a:rPr>
              <a:t>Patches</a:t>
            </a:r>
            <a:endParaRPr sz="6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Advise patients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to use a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clean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&amp;</a:t>
            </a:r>
            <a:r>
              <a:rPr sz="500" b="0" spc="-6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hairless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227315" y="406345"/>
            <a:ext cx="34290" cy="75565"/>
          </a:xfrm>
          <a:custGeom>
            <a:avLst/>
            <a:gdLst/>
            <a:ahLst/>
            <a:cxnLst/>
            <a:rect l="l" t="t" r="r" b="b"/>
            <a:pathLst>
              <a:path w="34290" h="75565">
                <a:moveTo>
                  <a:pt x="23698" y="74904"/>
                </a:moveTo>
                <a:lnTo>
                  <a:pt x="21805" y="74904"/>
                </a:lnTo>
                <a:lnTo>
                  <a:pt x="22161" y="74980"/>
                </a:lnTo>
                <a:lnTo>
                  <a:pt x="22529" y="74993"/>
                </a:lnTo>
                <a:lnTo>
                  <a:pt x="23317" y="74917"/>
                </a:lnTo>
                <a:lnTo>
                  <a:pt x="23698" y="74904"/>
                </a:lnTo>
                <a:close/>
              </a:path>
              <a:path w="34290" h="75565">
                <a:moveTo>
                  <a:pt x="24142" y="101"/>
                </a:moveTo>
                <a:lnTo>
                  <a:pt x="23949" y="139"/>
                </a:lnTo>
                <a:lnTo>
                  <a:pt x="23406" y="266"/>
                </a:lnTo>
                <a:lnTo>
                  <a:pt x="23012" y="444"/>
                </a:lnTo>
                <a:lnTo>
                  <a:pt x="22656" y="723"/>
                </a:lnTo>
                <a:lnTo>
                  <a:pt x="22021" y="1155"/>
                </a:lnTo>
                <a:lnTo>
                  <a:pt x="21513" y="1955"/>
                </a:lnTo>
                <a:lnTo>
                  <a:pt x="20802" y="4317"/>
                </a:lnTo>
                <a:lnTo>
                  <a:pt x="20408" y="5308"/>
                </a:lnTo>
                <a:lnTo>
                  <a:pt x="8826" y="14058"/>
                </a:lnTo>
                <a:lnTo>
                  <a:pt x="7975" y="14338"/>
                </a:lnTo>
                <a:lnTo>
                  <a:pt x="7543" y="14414"/>
                </a:lnTo>
                <a:lnTo>
                  <a:pt x="6172" y="14541"/>
                </a:lnTo>
                <a:lnTo>
                  <a:pt x="5727" y="14630"/>
                </a:lnTo>
                <a:lnTo>
                  <a:pt x="5295" y="14770"/>
                </a:lnTo>
                <a:lnTo>
                  <a:pt x="4216" y="14770"/>
                </a:lnTo>
                <a:lnTo>
                  <a:pt x="2806" y="15024"/>
                </a:lnTo>
                <a:lnTo>
                  <a:pt x="0" y="23101"/>
                </a:lnTo>
                <a:lnTo>
                  <a:pt x="152" y="23456"/>
                </a:lnTo>
                <a:lnTo>
                  <a:pt x="253" y="24117"/>
                </a:lnTo>
                <a:lnTo>
                  <a:pt x="4394" y="26238"/>
                </a:lnTo>
                <a:lnTo>
                  <a:pt x="14554" y="26238"/>
                </a:lnTo>
                <a:lnTo>
                  <a:pt x="15760" y="26288"/>
                </a:lnTo>
                <a:lnTo>
                  <a:pt x="17767" y="26504"/>
                </a:lnTo>
                <a:lnTo>
                  <a:pt x="18440" y="27165"/>
                </a:lnTo>
                <a:lnTo>
                  <a:pt x="18948" y="28879"/>
                </a:lnTo>
                <a:lnTo>
                  <a:pt x="19013" y="73266"/>
                </a:lnTo>
                <a:lnTo>
                  <a:pt x="19088" y="73507"/>
                </a:lnTo>
                <a:lnTo>
                  <a:pt x="19659" y="74231"/>
                </a:lnTo>
                <a:lnTo>
                  <a:pt x="19926" y="74421"/>
                </a:lnTo>
                <a:lnTo>
                  <a:pt x="21259" y="74904"/>
                </a:lnTo>
                <a:lnTo>
                  <a:pt x="31026" y="74904"/>
                </a:lnTo>
                <a:lnTo>
                  <a:pt x="33905" y="72936"/>
                </a:lnTo>
                <a:lnTo>
                  <a:pt x="33820" y="2108"/>
                </a:lnTo>
                <a:lnTo>
                  <a:pt x="30992" y="177"/>
                </a:lnTo>
                <a:lnTo>
                  <a:pt x="24498" y="177"/>
                </a:lnTo>
                <a:lnTo>
                  <a:pt x="24142" y="101"/>
                </a:lnTo>
                <a:close/>
              </a:path>
              <a:path w="34290" h="75565">
                <a:moveTo>
                  <a:pt x="30302" y="0"/>
                </a:moveTo>
                <a:lnTo>
                  <a:pt x="29235" y="88"/>
                </a:lnTo>
                <a:lnTo>
                  <a:pt x="24775" y="101"/>
                </a:lnTo>
                <a:lnTo>
                  <a:pt x="24498" y="177"/>
                </a:lnTo>
                <a:lnTo>
                  <a:pt x="30992" y="177"/>
                </a:lnTo>
                <a:lnTo>
                  <a:pt x="30657" y="50"/>
                </a:lnTo>
                <a:lnTo>
                  <a:pt x="30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083286" y="406345"/>
            <a:ext cx="34290" cy="75565"/>
          </a:xfrm>
          <a:custGeom>
            <a:avLst/>
            <a:gdLst/>
            <a:ahLst/>
            <a:cxnLst/>
            <a:rect l="l" t="t" r="r" b="b"/>
            <a:pathLst>
              <a:path w="34290" h="75565">
                <a:moveTo>
                  <a:pt x="23698" y="74904"/>
                </a:moveTo>
                <a:lnTo>
                  <a:pt x="21805" y="74904"/>
                </a:lnTo>
                <a:lnTo>
                  <a:pt x="22161" y="74980"/>
                </a:lnTo>
                <a:lnTo>
                  <a:pt x="22529" y="74993"/>
                </a:lnTo>
                <a:lnTo>
                  <a:pt x="23317" y="74917"/>
                </a:lnTo>
                <a:lnTo>
                  <a:pt x="23698" y="74904"/>
                </a:lnTo>
                <a:close/>
              </a:path>
              <a:path w="34290" h="75565">
                <a:moveTo>
                  <a:pt x="24142" y="101"/>
                </a:moveTo>
                <a:lnTo>
                  <a:pt x="23949" y="139"/>
                </a:lnTo>
                <a:lnTo>
                  <a:pt x="23406" y="266"/>
                </a:lnTo>
                <a:lnTo>
                  <a:pt x="23012" y="444"/>
                </a:lnTo>
                <a:lnTo>
                  <a:pt x="22656" y="723"/>
                </a:lnTo>
                <a:lnTo>
                  <a:pt x="22021" y="1155"/>
                </a:lnTo>
                <a:lnTo>
                  <a:pt x="21513" y="1955"/>
                </a:lnTo>
                <a:lnTo>
                  <a:pt x="20802" y="4317"/>
                </a:lnTo>
                <a:lnTo>
                  <a:pt x="20408" y="5308"/>
                </a:lnTo>
                <a:lnTo>
                  <a:pt x="8826" y="14058"/>
                </a:lnTo>
                <a:lnTo>
                  <a:pt x="7975" y="14338"/>
                </a:lnTo>
                <a:lnTo>
                  <a:pt x="7543" y="14414"/>
                </a:lnTo>
                <a:lnTo>
                  <a:pt x="6172" y="14541"/>
                </a:lnTo>
                <a:lnTo>
                  <a:pt x="5727" y="14630"/>
                </a:lnTo>
                <a:lnTo>
                  <a:pt x="5295" y="14770"/>
                </a:lnTo>
                <a:lnTo>
                  <a:pt x="4216" y="14770"/>
                </a:lnTo>
                <a:lnTo>
                  <a:pt x="2806" y="15024"/>
                </a:lnTo>
                <a:lnTo>
                  <a:pt x="0" y="23101"/>
                </a:lnTo>
                <a:lnTo>
                  <a:pt x="152" y="23456"/>
                </a:lnTo>
                <a:lnTo>
                  <a:pt x="253" y="24117"/>
                </a:lnTo>
                <a:lnTo>
                  <a:pt x="4394" y="26238"/>
                </a:lnTo>
                <a:lnTo>
                  <a:pt x="14554" y="26238"/>
                </a:lnTo>
                <a:lnTo>
                  <a:pt x="15760" y="26288"/>
                </a:lnTo>
                <a:lnTo>
                  <a:pt x="17767" y="26504"/>
                </a:lnTo>
                <a:lnTo>
                  <a:pt x="18440" y="27165"/>
                </a:lnTo>
                <a:lnTo>
                  <a:pt x="18948" y="28879"/>
                </a:lnTo>
                <a:lnTo>
                  <a:pt x="19013" y="73266"/>
                </a:lnTo>
                <a:lnTo>
                  <a:pt x="19088" y="73507"/>
                </a:lnTo>
                <a:lnTo>
                  <a:pt x="19659" y="74231"/>
                </a:lnTo>
                <a:lnTo>
                  <a:pt x="19926" y="74421"/>
                </a:lnTo>
                <a:lnTo>
                  <a:pt x="21259" y="74904"/>
                </a:lnTo>
                <a:lnTo>
                  <a:pt x="31026" y="74904"/>
                </a:lnTo>
                <a:lnTo>
                  <a:pt x="33905" y="72936"/>
                </a:lnTo>
                <a:lnTo>
                  <a:pt x="33820" y="2108"/>
                </a:lnTo>
                <a:lnTo>
                  <a:pt x="30992" y="177"/>
                </a:lnTo>
                <a:lnTo>
                  <a:pt x="24498" y="177"/>
                </a:lnTo>
                <a:lnTo>
                  <a:pt x="24142" y="101"/>
                </a:lnTo>
                <a:close/>
              </a:path>
              <a:path w="34290" h="75565">
                <a:moveTo>
                  <a:pt x="30302" y="0"/>
                </a:moveTo>
                <a:lnTo>
                  <a:pt x="29235" y="88"/>
                </a:lnTo>
                <a:lnTo>
                  <a:pt x="24775" y="101"/>
                </a:lnTo>
                <a:lnTo>
                  <a:pt x="24498" y="177"/>
                </a:lnTo>
                <a:lnTo>
                  <a:pt x="30992" y="177"/>
                </a:lnTo>
                <a:lnTo>
                  <a:pt x="30657" y="50"/>
                </a:lnTo>
                <a:lnTo>
                  <a:pt x="30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744232" y="406345"/>
            <a:ext cx="34290" cy="75565"/>
          </a:xfrm>
          <a:custGeom>
            <a:avLst/>
            <a:gdLst/>
            <a:ahLst/>
            <a:cxnLst/>
            <a:rect l="l" t="t" r="r" b="b"/>
            <a:pathLst>
              <a:path w="34290" h="75565">
                <a:moveTo>
                  <a:pt x="23698" y="74904"/>
                </a:moveTo>
                <a:lnTo>
                  <a:pt x="21805" y="74904"/>
                </a:lnTo>
                <a:lnTo>
                  <a:pt x="22161" y="74980"/>
                </a:lnTo>
                <a:lnTo>
                  <a:pt x="22529" y="74993"/>
                </a:lnTo>
                <a:lnTo>
                  <a:pt x="23317" y="74917"/>
                </a:lnTo>
                <a:lnTo>
                  <a:pt x="23698" y="74904"/>
                </a:lnTo>
                <a:close/>
              </a:path>
              <a:path w="34290" h="75565">
                <a:moveTo>
                  <a:pt x="24142" y="101"/>
                </a:moveTo>
                <a:lnTo>
                  <a:pt x="23949" y="139"/>
                </a:lnTo>
                <a:lnTo>
                  <a:pt x="23406" y="266"/>
                </a:lnTo>
                <a:lnTo>
                  <a:pt x="23012" y="444"/>
                </a:lnTo>
                <a:lnTo>
                  <a:pt x="22656" y="723"/>
                </a:lnTo>
                <a:lnTo>
                  <a:pt x="22021" y="1155"/>
                </a:lnTo>
                <a:lnTo>
                  <a:pt x="21513" y="1955"/>
                </a:lnTo>
                <a:lnTo>
                  <a:pt x="20802" y="4317"/>
                </a:lnTo>
                <a:lnTo>
                  <a:pt x="20408" y="5308"/>
                </a:lnTo>
                <a:lnTo>
                  <a:pt x="8826" y="14058"/>
                </a:lnTo>
                <a:lnTo>
                  <a:pt x="7975" y="14338"/>
                </a:lnTo>
                <a:lnTo>
                  <a:pt x="7543" y="14414"/>
                </a:lnTo>
                <a:lnTo>
                  <a:pt x="6172" y="14541"/>
                </a:lnTo>
                <a:lnTo>
                  <a:pt x="5727" y="14630"/>
                </a:lnTo>
                <a:lnTo>
                  <a:pt x="5295" y="14770"/>
                </a:lnTo>
                <a:lnTo>
                  <a:pt x="4216" y="14770"/>
                </a:lnTo>
                <a:lnTo>
                  <a:pt x="2806" y="15024"/>
                </a:lnTo>
                <a:lnTo>
                  <a:pt x="0" y="23101"/>
                </a:lnTo>
                <a:lnTo>
                  <a:pt x="152" y="23456"/>
                </a:lnTo>
                <a:lnTo>
                  <a:pt x="253" y="24117"/>
                </a:lnTo>
                <a:lnTo>
                  <a:pt x="4394" y="26238"/>
                </a:lnTo>
                <a:lnTo>
                  <a:pt x="14554" y="26238"/>
                </a:lnTo>
                <a:lnTo>
                  <a:pt x="15760" y="26288"/>
                </a:lnTo>
                <a:lnTo>
                  <a:pt x="17767" y="26504"/>
                </a:lnTo>
                <a:lnTo>
                  <a:pt x="18440" y="27165"/>
                </a:lnTo>
                <a:lnTo>
                  <a:pt x="18948" y="28879"/>
                </a:lnTo>
                <a:lnTo>
                  <a:pt x="19013" y="73266"/>
                </a:lnTo>
                <a:lnTo>
                  <a:pt x="19088" y="73507"/>
                </a:lnTo>
                <a:lnTo>
                  <a:pt x="19659" y="74231"/>
                </a:lnTo>
                <a:lnTo>
                  <a:pt x="19926" y="74421"/>
                </a:lnTo>
                <a:lnTo>
                  <a:pt x="21259" y="74904"/>
                </a:lnTo>
                <a:lnTo>
                  <a:pt x="31026" y="74904"/>
                </a:lnTo>
                <a:lnTo>
                  <a:pt x="33905" y="72936"/>
                </a:lnTo>
                <a:lnTo>
                  <a:pt x="33820" y="2108"/>
                </a:lnTo>
                <a:lnTo>
                  <a:pt x="30992" y="177"/>
                </a:lnTo>
                <a:lnTo>
                  <a:pt x="24498" y="177"/>
                </a:lnTo>
                <a:lnTo>
                  <a:pt x="24142" y="101"/>
                </a:lnTo>
                <a:close/>
              </a:path>
              <a:path w="34290" h="75565">
                <a:moveTo>
                  <a:pt x="30302" y="0"/>
                </a:moveTo>
                <a:lnTo>
                  <a:pt x="29235" y="88"/>
                </a:lnTo>
                <a:lnTo>
                  <a:pt x="24775" y="101"/>
                </a:lnTo>
                <a:lnTo>
                  <a:pt x="24498" y="177"/>
                </a:lnTo>
                <a:lnTo>
                  <a:pt x="30992" y="177"/>
                </a:lnTo>
                <a:lnTo>
                  <a:pt x="30657" y="50"/>
                </a:lnTo>
                <a:lnTo>
                  <a:pt x="30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600205" y="406345"/>
            <a:ext cx="34290" cy="75565"/>
          </a:xfrm>
          <a:custGeom>
            <a:avLst/>
            <a:gdLst/>
            <a:ahLst/>
            <a:cxnLst/>
            <a:rect l="l" t="t" r="r" b="b"/>
            <a:pathLst>
              <a:path w="34290" h="75565">
                <a:moveTo>
                  <a:pt x="23698" y="74904"/>
                </a:moveTo>
                <a:lnTo>
                  <a:pt x="21805" y="74904"/>
                </a:lnTo>
                <a:lnTo>
                  <a:pt x="22161" y="74980"/>
                </a:lnTo>
                <a:lnTo>
                  <a:pt x="22529" y="74993"/>
                </a:lnTo>
                <a:lnTo>
                  <a:pt x="23317" y="74917"/>
                </a:lnTo>
                <a:lnTo>
                  <a:pt x="23698" y="74904"/>
                </a:lnTo>
                <a:close/>
              </a:path>
              <a:path w="34290" h="75565">
                <a:moveTo>
                  <a:pt x="24142" y="101"/>
                </a:moveTo>
                <a:lnTo>
                  <a:pt x="23949" y="139"/>
                </a:lnTo>
                <a:lnTo>
                  <a:pt x="23406" y="266"/>
                </a:lnTo>
                <a:lnTo>
                  <a:pt x="23012" y="444"/>
                </a:lnTo>
                <a:lnTo>
                  <a:pt x="22656" y="723"/>
                </a:lnTo>
                <a:lnTo>
                  <a:pt x="22021" y="1155"/>
                </a:lnTo>
                <a:lnTo>
                  <a:pt x="21513" y="1955"/>
                </a:lnTo>
                <a:lnTo>
                  <a:pt x="20802" y="4317"/>
                </a:lnTo>
                <a:lnTo>
                  <a:pt x="20408" y="5308"/>
                </a:lnTo>
                <a:lnTo>
                  <a:pt x="8826" y="14058"/>
                </a:lnTo>
                <a:lnTo>
                  <a:pt x="7975" y="14338"/>
                </a:lnTo>
                <a:lnTo>
                  <a:pt x="7543" y="14414"/>
                </a:lnTo>
                <a:lnTo>
                  <a:pt x="6172" y="14541"/>
                </a:lnTo>
                <a:lnTo>
                  <a:pt x="5727" y="14630"/>
                </a:lnTo>
                <a:lnTo>
                  <a:pt x="5295" y="14770"/>
                </a:lnTo>
                <a:lnTo>
                  <a:pt x="4216" y="14770"/>
                </a:lnTo>
                <a:lnTo>
                  <a:pt x="2806" y="15024"/>
                </a:lnTo>
                <a:lnTo>
                  <a:pt x="0" y="23101"/>
                </a:lnTo>
                <a:lnTo>
                  <a:pt x="152" y="23456"/>
                </a:lnTo>
                <a:lnTo>
                  <a:pt x="253" y="24117"/>
                </a:lnTo>
                <a:lnTo>
                  <a:pt x="4394" y="26238"/>
                </a:lnTo>
                <a:lnTo>
                  <a:pt x="14554" y="26238"/>
                </a:lnTo>
                <a:lnTo>
                  <a:pt x="15760" y="26288"/>
                </a:lnTo>
                <a:lnTo>
                  <a:pt x="17767" y="26504"/>
                </a:lnTo>
                <a:lnTo>
                  <a:pt x="18440" y="27165"/>
                </a:lnTo>
                <a:lnTo>
                  <a:pt x="18948" y="28879"/>
                </a:lnTo>
                <a:lnTo>
                  <a:pt x="19013" y="73266"/>
                </a:lnTo>
                <a:lnTo>
                  <a:pt x="19088" y="73507"/>
                </a:lnTo>
                <a:lnTo>
                  <a:pt x="19659" y="74231"/>
                </a:lnTo>
                <a:lnTo>
                  <a:pt x="19926" y="74421"/>
                </a:lnTo>
                <a:lnTo>
                  <a:pt x="21259" y="74904"/>
                </a:lnTo>
                <a:lnTo>
                  <a:pt x="31026" y="74904"/>
                </a:lnTo>
                <a:lnTo>
                  <a:pt x="33905" y="72936"/>
                </a:lnTo>
                <a:lnTo>
                  <a:pt x="33820" y="2108"/>
                </a:lnTo>
                <a:lnTo>
                  <a:pt x="30992" y="177"/>
                </a:lnTo>
                <a:lnTo>
                  <a:pt x="24498" y="177"/>
                </a:lnTo>
                <a:lnTo>
                  <a:pt x="24142" y="101"/>
                </a:lnTo>
                <a:close/>
              </a:path>
              <a:path w="34290" h="75565">
                <a:moveTo>
                  <a:pt x="30302" y="0"/>
                </a:moveTo>
                <a:lnTo>
                  <a:pt x="29235" y="88"/>
                </a:lnTo>
                <a:lnTo>
                  <a:pt x="24775" y="101"/>
                </a:lnTo>
                <a:lnTo>
                  <a:pt x="24498" y="177"/>
                </a:lnTo>
                <a:lnTo>
                  <a:pt x="30992" y="177"/>
                </a:lnTo>
                <a:lnTo>
                  <a:pt x="30657" y="50"/>
                </a:lnTo>
                <a:lnTo>
                  <a:pt x="30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51770" y="381374"/>
            <a:ext cx="109385" cy="130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63692" y="347271"/>
            <a:ext cx="227279" cy="18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07741" y="381374"/>
            <a:ext cx="109385" cy="1308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819664" y="347271"/>
            <a:ext cx="227279" cy="18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386771" y="356442"/>
            <a:ext cx="170360" cy="1701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530799" y="356442"/>
            <a:ext cx="170360" cy="1701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442655" y="631305"/>
            <a:ext cx="2058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560">
              <a:lnSpc>
                <a:spcPct val="100000"/>
              </a:lnSpc>
              <a:spcBef>
                <a:spcPts val="100"/>
              </a:spcBef>
            </a:pPr>
            <a:r>
              <a:rPr sz="600" b="1" spc="-5" dirty="0">
                <a:solidFill>
                  <a:srgbClr val="F47720"/>
                </a:solidFill>
                <a:latin typeface="Open Sans SemiBold"/>
                <a:cs typeface="Open Sans SemiBold"/>
              </a:rPr>
              <a:t>Prescribe </a:t>
            </a:r>
            <a:r>
              <a:rPr sz="600" b="1" dirty="0">
                <a:solidFill>
                  <a:srgbClr val="F47720"/>
                </a:solidFill>
                <a:latin typeface="Open Sans SemiBold"/>
                <a:cs typeface="Open Sans SemiBold"/>
              </a:rPr>
              <a:t>a long </a:t>
            </a:r>
            <a:r>
              <a:rPr sz="600" b="1" spc="-5" dirty="0">
                <a:solidFill>
                  <a:srgbClr val="F47720"/>
                </a:solidFill>
                <a:latin typeface="Open Sans SemiBold"/>
                <a:cs typeface="Open Sans SemiBold"/>
              </a:rPr>
              <a:t>acting </a:t>
            </a:r>
            <a:r>
              <a:rPr sz="600" b="1" dirty="0">
                <a:solidFill>
                  <a:srgbClr val="F47720"/>
                </a:solidFill>
                <a:latin typeface="Open Sans SemiBold"/>
                <a:cs typeface="Open Sans SemiBold"/>
              </a:rPr>
              <a:t>nicotine </a:t>
            </a:r>
            <a:r>
              <a:rPr sz="600" b="1" spc="-5" dirty="0">
                <a:solidFill>
                  <a:srgbClr val="F47720"/>
                </a:solidFill>
                <a:latin typeface="Open Sans SemiBold"/>
                <a:cs typeface="Open Sans SemiBold"/>
              </a:rPr>
              <a:t>patch AND </a:t>
            </a:r>
            <a:r>
              <a:rPr sz="600" b="1" dirty="0">
                <a:solidFill>
                  <a:srgbClr val="F47720"/>
                </a:solidFill>
                <a:latin typeface="Open Sans SemiBold"/>
                <a:cs typeface="Open Sans SemiBold"/>
              </a:rPr>
              <a:t>CONSIDER  </a:t>
            </a:r>
            <a:r>
              <a:rPr sz="600" b="1" spc="-5" dirty="0">
                <a:solidFill>
                  <a:srgbClr val="F47720"/>
                </a:solidFill>
                <a:latin typeface="Open Sans SemiBold"/>
                <a:cs typeface="Open Sans SemiBold"/>
              </a:rPr>
              <a:t>adding </a:t>
            </a:r>
            <a:r>
              <a:rPr sz="600" b="1" dirty="0">
                <a:solidFill>
                  <a:srgbClr val="F47720"/>
                </a:solidFill>
                <a:latin typeface="Open Sans SemiBold"/>
                <a:cs typeface="Open Sans SemiBold"/>
              </a:rPr>
              <a:t>a short </a:t>
            </a:r>
            <a:r>
              <a:rPr sz="600" b="1" spc="-5" dirty="0">
                <a:solidFill>
                  <a:srgbClr val="F47720"/>
                </a:solidFill>
                <a:latin typeface="Open Sans SemiBold"/>
                <a:cs typeface="Open Sans SemiBold"/>
              </a:rPr>
              <a:t>acting </a:t>
            </a:r>
            <a:r>
              <a:rPr sz="600" b="1" dirty="0">
                <a:solidFill>
                  <a:srgbClr val="F47720"/>
                </a:solidFill>
                <a:latin typeface="Open Sans SemiBold"/>
                <a:cs typeface="Open Sans SemiBold"/>
              </a:rPr>
              <a:t>“reach for” nicotine</a:t>
            </a:r>
            <a:r>
              <a:rPr sz="600" b="1" spc="-75" dirty="0">
                <a:solidFill>
                  <a:srgbClr val="F47720"/>
                </a:solidFill>
                <a:latin typeface="Open Sans SemiBold"/>
                <a:cs typeface="Open Sans SemiBold"/>
              </a:rPr>
              <a:t> </a:t>
            </a:r>
            <a:r>
              <a:rPr sz="600" b="1" spc="-5" dirty="0">
                <a:solidFill>
                  <a:srgbClr val="F47720"/>
                </a:solidFill>
                <a:latin typeface="Open Sans SemiBold"/>
                <a:cs typeface="Open Sans SemiBold"/>
              </a:rPr>
              <a:t>replacement.</a:t>
            </a:r>
            <a:endParaRPr sz="600">
              <a:latin typeface="Open Sans SemiBold"/>
              <a:cs typeface="Open Sans Semi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04096" y="918693"/>
            <a:ext cx="1316990" cy="37211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680" indent="-94615">
              <a:lnSpc>
                <a:spcPct val="100000"/>
              </a:lnSpc>
              <a:spcBef>
                <a:spcPts val="245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 Patches </a:t>
            </a:r>
            <a:r>
              <a:rPr sz="650" b="1" i="1" spc="-15" dirty="0">
                <a:solidFill>
                  <a:srgbClr val="231F20"/>
                </a:solidFill>
                <a:latin typeface="Open Sans"/>
                <a:cs typeface="Open Sans"/>
              </a:rPr>
              <a:t>14mg/24</a:t>
            </a:r>
            <a:r>
              <a:rPr sz="650" b="1" i="1" spc="-1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hour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(Smokes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within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30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minutes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of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waking)</a:t>
            </a:r>
            <a:endParaRPr sz="550">
              <a:latin typeface="Open Sans Light"/>
              <a:cs typeface="Open Sans Light"/>
            </a:endParaRPr>
          </a:p>
          <a:p>
            <a:pPr marL="106680" indent="-94615">
              <a:lnSpc>
                <a:spcPct val="100000"/>
              </a:lnSpc>
              <a:spcBef>
                <a:spcPts val="240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 Patches </a:t>
            </a:r>
            <a:r>
              <a:rPr sz="650" b="1" i="1" spc="-15" dirty="0">
                <a:solidFill>
                  <a:srgbClr val="231F20"/>
                </a:solidFill>
                <a:latin typeface="Open Sans"/>
                <a:cs typeface="Open Sans"/>
              </a:rPr>
              <a:t>15mg/12</a:t>
            </a:r>
            <a:r>
              <a:rPr sz="650" b="1" i="1" spc="-1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hour</a:t>
            </a:r>
            <a:endParaRPr sz="650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04096" y="1280406"/>
            <a:ext cx="2548255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6540" algn="l"/>
              </a:tabLst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(Does </a:t>
            </a:r>
            <a:r>
              <a:rPr sz="550" b="0" i="1" spc="-15" dirty="0">
                <a:solidFill>
                  <a:srgbClr val="414042"/>
                </a:solidFill>
                <a:latin typeface="Open Sans Light"/>
                <a:cs typeface="Open Sans Light"/>
              </a:rPr>
              <a:t>NOT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smoke within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30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minutes</a:t>
            </a:r>
            <a:r>
              <a:rPr sz="550" b="0" i="1" spc="-6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of</a:t>
            </a:r>
            <a:r>
              <a:rPr sz="550" b="0" i="1" spc="-2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waking)	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area of skin to apply 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patch.</a:t>
            </a:r>
            <a:r>
              <a:rPr sz="500" b="0" spc="-9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Skin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78696" y="1342543"/>
            <a:ext cx="2713355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75" spc="7" baseline="-34188" dirty="0">
                <a:solidFill>
                  <a:srgbClr val="434344"/>
                </a:solidFill>
                <a:latin typeface="Wingdings"/>
                <a:cs typeface="Wingdings"/>
              </a:rPr>
              <a:t></a:t>
            </a:r>
            <a:r>
              <a:rPr sz="975" spc="7" baseline="-34188" dirty="0">
                <a:solidFill>
                  <a:srgbClr val="434344"/>
                </a:solidFill>
                <a:latin typeface="Times New Roman"/>
                <a:cs typeface="Times New Roman"/>
              </a:rPr>
              <a:t> </a:t>
            </a:r>
            <a:r>
              <a:rPr sz="975" b="1" spc="-22" baseline="-34188" dirty="0">
                <a:solidFill>
                  <a:srgbClr val="434344"/>
                </a:solidFill>
                <a:latin typeface="Open Sans"/>
                <a:cs typeface="Open Sans"/>
              </a:rPr>
              <a:t>Short acting nicotine replacement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irritation can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occur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but is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generally</a:t>
            </a:r>
            <a:r>
              <a:rPr sz="500" b="0" spc="-8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mild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04096" y="1509006"/>
            <a:ext cx="1013460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(according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to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5" dirty="0">
                <a:solidFill>
                  <a:srgbClr val="414042"/>
                </a:solidFill>
                <a:latin typeface="Open Sans Light"/>
                <a:cs typeface="Open Sans Light"/>
              </a:rPr>
              <a:t>the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patient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preference)</a:t>
            </a:r>
            <a:endParaRPr sz="550">
              <a:latin typeface="Open Sans Light"/>
              <a:cs typeface="Open Sans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002444" y="918693"/>
            <a:ext cx="1316990" cy="37211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06680" indent="-94615">
              <a:lnSpc>
                <a:spcPct val="100000"/>
              </a:lnSpc>
              <a:spcBef>
                <a:spcPts val="245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 Patches </a:t>
            </a:r>
            <a:r>
              <a:rPr sz="650" b="1" i="1" spc="-15" dirty="0">
                <a:solidFill>
                  <a:srgbClr val="231F20"/>
                </a:solidFill>
                <a:latin typeface="Open Sans"/>
                <a:cs typeface="Open Sans"/>
              </a:rPr>
              <a:t>21mg/24</a:t>
            </a:r>
            <a:r>
              <a:rPr sz="650" b="1" i="1" spc="-1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hour</a:t>
            </a:r>
            <a:endParaRPr sz="6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(Smokes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within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30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minutes</a:t>
            </a:r>
            <a:r>
              <a:rPr sz="550" b="0" i="1" spc="-4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of</a:t>
            </a:r>
            <a:r>
              <a:rPr sz="550" b="0" i="1" spc="-3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waking)</a:t>
            </a:r>
            <a:endParaRPr sz="550">
              <a:latin typeface="Open Sans Light"/>
              <a:cs typeface="Open Sans Light"/>
            </a:endParaRPr>
          </a:p>
          <a:p>
            <a:pPr marL="106680" indent="-94615">
              <a:lnSpc>
                <a:spcPct val="100000"/>
              </a:lnSpc>
              <a:spcBef>
                <a:spcPts val="240"/>
              </a:spcBef>
              <a:buFont typeface="Wingdings"/>
              <a:buChar char=""/>
              <a:tabLst>
                <a:tab pos="107314" algn="l"/>
              </a:tabLst>
            </a:pPr>
            <a:r>
              <a:rPr sz="650" b="1" spc="-15" dirty="0">
                <a:solidFill>
                  <a:srgbClr val="434344"/>
                </a:solidFill>
                <a:latin typeface="Open Sans"/>
                <a:cs typeface="Open Sans"/>
              </a:rPr>
              <a:t>Nicotine Patches </a:t>
            </a:r>
            <a:r>
              <a:rPr sz="650" b="1" i="1" spc="-15" dirty="0">
                <a:solidFill>
                  <a:srgbClr val="231F20"/>
                </a:solidFill>
                <a:latin typeface="Open Sans"/>
                <a:cs typeface="Open Sans"/>
              </a:rPr>
              <a:t>25mg/12</a:t>
            </a:r>
            <a:r>
              <a:rPr sz="650" b="1" i="1" spc="-1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650" b="1" i="1" spc="-20" dirty="0">
                <a:solidFill>
                  <a:srgbClr val="231F20"/>
                </a:solidFill>
                <a:latin typeface="Open Sans"/>
                <a:cs typeface="Open Sans"/>
              </a:rPr>
              <a:t>hour</a:t>
            </a:r>
            <a:endParaRPr sz="650">
              <a:latin typeface="Open Sans"/>
              <a:cs typeface="Open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002444" y="1280406"/>
            <a:ext cx="2548255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6540" algn="l"/>
              </a:tabLst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(Does </a:t>
            </a:r>
            <a:r>
              <a:rPr sz="550" b="0" i="1" spc="-15" dirty="0">
                <a:solidFill>
                  <a:srgbClr val="414042"/>
                </a:solidFill>
                <a:latin typeface="Open Sans Light"/>
                <a:cs typeface="Open Sans Light"/>
              </a:rPr>
              <a:t>NOT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smoke within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30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minutes</a:t>
            </a:r>
            <a:r>
              <a:rPr sz="550" b="0" i="1" spc="-6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of</a:t>
            </a:r>
            <a:r>
              <a:rPr sz="550" b="0" i="1" spc="-2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waking)	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area of skin to apply the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patch.</a:t>
            </a:r>
            <a:r>
              <a:rPr sz="500" b="0" spc="-90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Skin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977044" y="1342543"/>
            <a:ext cx="2713355" cy="125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975" spc="7" baseline="-34188" dirty="0">
                <a:solidFill>
                  <a:srgbClr val="434344"/>
                </a:solidFill>
                <a:latin typeface="Wingdings"/>
                <a:cs typeface="Wingdings"/>
              </a:rPr>
              <a:t></a:t>
            </a:r>
            <a:r>
              <a:rPr sz="975" spc="7" baseline="-34188" dirty="0">
                <a:solidFill>
                  <a:srgbClr val="434344"/>
                </a:solidFill>
                <a:latin typeface="Times New Roman"/>
                <a:cs typeface="Times New Roman"/>
              </a:rPr>
              <a:t> </a:t>
            </a:r>
            <a:r>
              <a:rPr sz="975" b="1" spc="-22" baseline="-34188" dirty="0">
                <a:solidFill>
                  <a:srgbClr val="434344"/>
                </a:solidFill>
                <a:latin typeface="Open Sans"/>
                <a:cs typeface="Open Sans"/>
              </a:rPr>
              <a:t>Short acting nicotine replacement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irritation can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occur </a:t>
            </a:r>
            <a:r>
              <a:rPr sz="500" b="0" spc="-5" dirty="0">
                <a:solidFill>
                  <a:srgbClr val="414042"/>
                </a:solidFill>
                <a:latin typeface="Open Sans Light"/>
                <a:cs typeface="Open Sans Light"/>
              </a:rPr>
              <a:t>but is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generally</a:t>
            </a:r>
            <a:r>
              <a:rPr sz="500" b="0" spc="-8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00" b="0" dirty="0">
                <a:solidFill>
                  <a:srgbClr val="414042"/>
                </a:solidFill>
                <a:latin typeface="Open Sans Light"/>
                <a:cs typeface="Open Sans Light"/>
              </a:rPr>
              <a:t>mild</a:t>
            </a:r>
            <a:endParaRPr sz="500">
              <a:latin typeface="Open Sans Light"/>
              <a:cs typeface="Open Sans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002444" y="1509006"/>
            <a:ext cx="1013460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(according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0" dirty="0">
                <a:solidFill>
                  <a:srgbClr val="414042"/>
                </a:solidFill>
                <a:latin typeface="Open Sans Light"/>
                <a:cs typeface="Open Sans Light"/>
              </a:rPr>
              <a:t>to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15" dirty="0">
                <a:solidFill>
                  <a:srgbClr val="414042"/>
                </a:solidFill>
                <a:latin typeface="Open Sans Light"/>
                <a:cs typeface="Open Sans Light"/>
              </a:rPr>
              <a:t>the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patient</a:t>
            </a:r>
            <a:r>
              <a:rPr sz="550" b="0" i="1" spc="-45" dirty="0">
                <a:solidFill>
                  <a:srgbClr val="414042"/>
                </a:solidFill>
                <a:latin typeface="Open Sans Light"/>
                <a:cs typeface="Open Sans Light"/>
              </a:rPr>
              <a:t> </a:t>
            </a:r>
            <a:r>
              <a:rPr sz="550" b="0" i="1" spc="-20" dirty="0">
                <a:solidFill>
                  <a:srgbClr val="414042"/>
                </a:solidFill>
                <a:latin typeface="Open Sans Light"/>
                <a:cs typeface="Open Sans Light"/>
              </a:rPr>
              <a:t>preference)</a:t>
            </a:r>
            <a:endParaRPr sz="550">
              <a:latin typeface="Open Sans Light"/>
              <a:cs typeface="Open Sans Ligh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0" y="266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20666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6700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786704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786704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66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862904" y="266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20666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862904" y="206669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67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6700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786704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786704" y="214289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936</Words>
  <Application>Microsoft Office PowerPoint</Application>
  <PresentationFormat>Custom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Bebas Neue Bold</vt:lpstr>
      <vt:lpstr>Calibri</vt:lpstr>
      <vt:lpstr>Lucida Sans</vt:lpstr>
      <vt:lpstr>Montserrat</vt:lpstr>
      <vt:lpstr>Open Sans</vt:lpstr>
      <vt:lpstr>Open Sans Light</vt:lpstr>
      <vt:lpstr>Open Sans SemiBold</vt:lpstr>
      <vt:lpstr>Tahoma</vt:lpstr>
      <vt:lpstr>Times New Roman</vt:lpstr>
      <vt:lpstr>Wingdings</vt:lpstr>
      <vt:lpstr>Office Theme</vt:lpstr>
      <vt:lpstr>Caution: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Caution:</dc:title>
  <cp:lastModifiedBy>Kelly Shennan</cp:lastModifiedBy>
  <cp:revision>1</cp:revision>
  <dcterms:created xsi:type="dcterms:W3CDTF">2020-03-05T13:43:43Z</dcterms:created>
  <dcterms:modified xsi:type="dcterms:W3CDTF">2020-03-05T13:44:24Z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2018-12-07T00:00:00Z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2020-03-05T00:00:00Z</vt:filetime>
  </property>
</Properties>
</file>