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85BA-4C21-40F6-817E-DD810FAFE0C4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D311-DADC-4989-86AA-97133107B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650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85BA-4C21-40F6-817E-DD810FAFE0C4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D311-DADC-4989-86AA-97133107B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569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85BA-4C21-40F6-817E-DD810FAFE0C4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D311-DADC-4989-86AA-97133107B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783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85BA-4C21-40F6-817E-DD810FAFE0C4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D311-DADC-4989-86AA-97133107B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083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85BA-4C21-40F6-817E-DD810FAFE0C4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D311-DADC-4989-86AA-97133107B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943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85BA-4C21-40F6-817E-DD810FAFE0C4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D311-DADC-4989-86AA-97133107B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777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85BA-4C21-40F6-817E-DD810FAFE0C4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D311-DADC-4989-86AA-97133107B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26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85BA-4C21-40F6-817E-DD810FAFE0C4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D311-DADC-4989-86AA-97133107B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929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85BA-4C21-40F6-817E-DD810FAFE0C4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D311-DADC-4989-86AA-97133107B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564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85BA-4C21-40F6-817E-DD810FAFE0C4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D311-DADC-4989-86AA-97133107B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746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85BA-4C21-40F6-817E-DD810FAFE0C4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4D311-DADC-4989-86AA-97133107B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354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885BA-4C21-40F6-817E-DD810FAFE0C4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4D311-DADC-4989-86AA-97133107B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057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4223791" y="264626"/>
            <a:ext cx="3744416" cy="53766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prstClr val="white"/>
                </a:solidFill>
                <a:latin typeface="Calibri"/>
              </a:rPr>
              <a:t>NHSE Prevention </a:t>
            </a:r>
            <a:r>
              <a:rPr lang="en-GB" sz="1600" b="1" dirty="0">
                <a:solidFill>
                  <a:prstClr val="white"/>
                </a:solidFill>
                <a:latin typeface="Calibri"/>
              </a:rPr>
              <a:t>Board</a:t>
            </a:r>
          </a:p>
          <a:p>
            <a:pPr algn="ctr"/>
            <a:r>
              <a:rPr lang="en-GB" sz="1400" dirty="0">
                <a:solidFill>
                  <a:prstClr val="white"/>
                </a:solidFill>
                <a:latin typeface="Calibri"/>
              </a:rPr>
              <a:t>(tobacco</a:t>
            </a:r>
            <a:r>
              <a:rPr lang="en-GB" sz="1400" dirty="0">
                <a:solidFill>
                  <a:prstClr val="white"/>
                </a:solidFill>
                <a:latin typeface="Calibri"/>
              </a:rPr>
              <a:t>, alcohol, obesity</a:t>
            </a:r>
            <a:r>
              <a:rPr lang="en-GB" sz="1400" dirty="0">
                <a:solidFill>
                  <a:prstClr val="white"/>
                </a:solidFill>
                <a:latin typeface="Calibri"/>
              </a:rPr>
              <a:t>)</a:t>
            </a:r>
            <a:endParaRPr lang="en-GB" sz="14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41260" y="1426766"/>
            <a:ext cx="2952328" cy="34605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marL="0" indent="0" algn="ctr">
              <a:buNone/>
            </a:pPr>
            <a:r>
              <a:rPr lang="en-GB" sz="1600" dirty="0"/>
              <a:t>NHSE </a:t>
            </a:r>
            <a:r>
              <a:rPr lang="en-GB" sz="1800" dirty="0"/>
              <a:t>Regions</a:t>
            </a:r>
            <a:r>
              <a:rPr lang="en-GB" sz="1600" dirty="0"/>
              <a:t> - 7</a:t>
            </a:r>
            <a:endParaRPr lang="en-GB" sz="1600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3107667" y="2377374"/>
            <a:ext cx="5976664" cy="61957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600" dirty="0">
                <a:solidFill>
                  <a:prstClr val="white"/>
                </a:solidFill>
                <a:latin typeface="Calibri"/>
              </a:rPr>
              <a:t>42 ICSs Prevention and Health Inequalities Group</a:t>
            </a:r>
          </a:p>
          <a:p>
            <a:pPr marL="0" indent="0" algn="ctr">
              <a:buNone/>
            </a:pPr>
            <a:r>
              <a:rPr lang="en-GB" sz="1400" dirty="0">
                <a:solidFill>
                  <a:prstClr val="white"/>
                </a:solidFill>
                <a:latin typeface="Calibri"/>
              </a:rPr>
              <a:t>Includes: Project manager, </a:t>
            </a:r>
            <a:r>
              <a:rPr lang="en-GB" sz="1400" dirty="0">
                <a:solidFill>
                  <a:prstClr val="white"/>
                </a:solidFill>
                <a:latin typeface="Calibri"/>
              </a:rPr>
              <a:t>P</a:t>
            </a:r>
            <a:r>
              <a:rPr lang="en-GB" sz="1400" dirty="0">
                <a:solidFill>
                  <a:prstClr val="white"/>
                </a:solidFill>
                <a:latin typeface="Calibri"/>
              </a:rPr>
              <a:t>ublic Health and NHS Leads </a:t>
            </a:r>
            <a:endParaRPr lang="en-GB" sz="14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1703512" y="3572774"/>
            <a:ext cx="4152528" cy="108036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600" dirty="0">
                <a:solidFill>
                  <a:prstClr val="white"/>
                </a:solidFill>
                <a:latin typeface="Calibri"/>
              </a:rPr>
              <a:t>ICSs Tobacco </a:t>
            </a:r>
            <a:r>
              <a:rPr lang="en-GB" sz="1600" dirty="0">
                <a:solidFill>
                  <a:prstClr val="white"/>
                </a:solidFill>
                <a:latin typeface="Calibri"/>
              </a:rPr>
              <a:t>steering </a:t>
            </a:r>
            <a:r>
              <a:rPr lang="en-GB" sz="1600" dirty="0">
                <a:solidFill>
                  <a:prstClr val="white"/>
                </a:solidFill>
                <a:latin typeface="Calibri"/>
              </a:rPr>
              <a:t>group</a:t>
            </a:r>
          </a:p>
          <a:p>
            <a:pPr marL="0" indent="0" algn="ctr">
              <a:buNone/>
            </a:pPr>
            <a:r>
              <a:rPr lang="en-GB" sz="1400" dirty="0">
                <a:solidFill>
                  <a:prstClr val="white"/>
                </a:solidFill>
                <a:latin typeface="Calibri"/>
              </a:rPr>
              <a:t>Includes</a:t>
            </a:r>
            <a:r>
              <a:rPr lang="en-GB" sz="1400" dirty="0">
                <a:solidFill>
                  <a:prstClr val="white"/>
                </a:solidFill>
                <a:latin typeface="Calibri"/>
              </a:rPr>
              <a:t>: Project manager, Public Health and NHS Leads </a:t>
            </a:r>
          </a:p>
          <a:p>
            <a:pPr marL="0" indent="0" algn="ctr">
              <a:buNone/>
            </a:pPr>
            <a:endParaRPr lang="en-GB" sz="16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Content Placeholder 4"/>
          <p:cNvSpPr txBox="1">
            <a:spLocks/>
          </p:cNvSpPr>
          <p:nvPr/>
        </p:nvSpPr>
        <p:spPr>
          <a:xfrm>
            <a:off x="6456040" y="3571228"/>
            <a:ext cx="4032448" cy="108190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GB" sz="1600" dirty="0">
              <a:solidFill>
                <a:prstClr val="white"/>
              </a:solidFill>
              <a:latin typeface="Calibri"/>
            </a:endParaRPr>
          </a:p>
          <a:p>
            <a:pPr marL="0" indent="0" algn="ctr">
              <a:buNone/>
            </a:pPr>
            <a:r>
              <a:rPr lang="en-GB" sz="1600" dirty="0">
                <a:solidFill>
                  <a:prstClr val="white"/>
                </a:solidFill>
                <a:latin typeface="Calibri"/>
              </a:rPr>
              <a:t>Trust </a:t>
            </a:r>
            <a:r>
              <a:rPr lang="en-GB" sz="1600" dirty="0">
                <a:solidFill>
                  <a:prstClr val="white"/>
                </a:solidFill>
                <a:latin typeface="Calibri"/>
              </a:rPr>
              <a:t>Level Prevention &amp; health </a:t>
            </a:r>
            <a:r>
              <a:rPr lang="en-GB" sz="1600" dirty="0">
                <a:solidFill>
                  <a:prstClr val="white"/>
                </a:solidFill>
                <a:latin typeface="Calibri"/>
              </a:rPr>
              <a:t>inequalities group</a:t>
            </a:r>
            <a:endParaRPr lang="en-GB" sz="1400" dirty="0">
              <a:solidFill>
                <a:prstClr val="white"/>
              </a:solidFill>
              <a:latin typeface="Calibri"/>
            </a:endParaRPr>
          </a:p>
          <a:p>
            <a:pPr marL="0" indent="0" algn="ctr">
              <a:buNone/>
            </a:pPr>
            <a:r>
              <a:rPr lang="en-GB" sz="1400" dirty="0">
                <a:solidFill>
                  <a:prstClr val="white"/>
                </a:solidFill>
                <a:latin typeface="Calibri"/>
              </a:rPr>
              <a:t>Acute</a:t>
            </a:r>
            <a:r>
              <a:rPr lang="en-GB" sz="1400" dirty="0">
                <a:solidFill>
                  <a:prstClr val="white"/>
                </a:solidFill>
                <a:latin typeface="Calibri"/>
              </a:rPr>
              <a:t>, maternity and  mental </a:t>
            </a:r>
            <a:r>
              <a:rPr lang="en-GB" sz="1400" dirty="0">
                <a:solidFill>
                  <a:prstClr val="white"/>
                </a:solidFill>
                <a:latin typeface="Calibri"/>
              </a:rPr>
              <a:t>health</a:t>
            </a:r>
            <a:endParaRPr lang="en-GB" sz="1400" dirty="0">
              <a:solidFill>
                <a:prstClr val="white"/>
              </a:solidFill>
              <a:latin typeface="Calibri"/>
            </a:endParaRPr>
          </a:p>
          <a:p>
            <a:pPr marL="0" indent="0" algn="ctr">
              <a:buNone/>
            </a:pPr>
            <a:r>
              <a:rPr lang="en-GB" sz="1400" dirty="0">
                <a:solidFill>
                  <a:prstClr val="white"/>
                </a:solidFill>
                <a:latin typeface="Calibri"/>
              </a:rPr>
              <a:t>Includes: Board SRO, Management and Clinical leads</a:t>
            </a:r>
          </a:p>
          <a:p>
            <a:pPr marL="0" indent="0" algn="ctr">
              <a:buNone/>
            </a:pPr>
            <a:r>
              <a:rPr lang="en-GB" sz="1600" dirty="0">
                <a:solidFill>
                  <a:prstClr val="white"/>
                </a:solidFill>
                <a:latin typeface="Calibri"/>
              </a:rPr>
              <a:t> </a:t>
            </a:r>
            <a:endParaRPr lang="en-GB" sz="16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" name="Content Placeholder 4"/>
          <p:cNvSpPr txBox="1">
            <a:spLocks/>
          </p:cNvSpPr>
          <p:nvPr/>
        </p:nvSpPr>
        <p:spPr>
          <a:xfrm>
            <a:off x="3431705" y="5364424"/>
            <a:ext cx="5328591" cy="130493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GB" sz="1600" dirty="0">
              <a:solidFill>
                <a:prstClr val="white"/>
              </a:solidFill>
              <a:latin typeface="Calibri"/>
            </a:endParaRPr>
          </a:p>
          <a:p>
            <a:pPr marL="0" indent="0" algn="ctr">
              <a:buNone/>
            </a:pPr>
            <a:r>
              <a:rPr lang="en-GB" sz="1600" dirty="0">
                <a:solidFill>
                  <a:prstClr val="white"/>
                </a:solidFill>
                <a:latin typeface="Calibri"/>
              </a:rPr>
              <a:t>Trust Level Tobacco Steering Group</a:t>
            </a:r>
          </a:p>
          <a:p>
            <a:pPr marL="0" indent="0" algn="ctr">
              <a:buNone/>
            </a:pPr>
            <a:r>
              <a:rPr lang="en-GB" sz="1400" dirty="0">
                <a:solidFill>
                  <a:prstClr val="white"/>
                </a:solidFill>
                <a:latin typeface="Calibri"/>
              </a:rPr>
              <a:t>Includes</a:t>
            </a:r>
            <a:r>
              <a:rPr lang="en-GB" sz="1400" dirty="0">
                <a:solidFill>
                  <a:prstClr val="white"/>
                </a:solidFill>
                <a:latin typeface="Calibri"/>
              </a:rPr>
              <a:t>: Project manger, </a:t>
            </a:r>
            <a:r>
              <a:rPr lang="en-GB" sz="1600" b="1" u="sng" dirty="0">
                <a:solidFill>
                  <a:prstClr val="white"/>
                </a:solidFill>
                <a:latin typeface="Calibri"/>
              </a:rPr>
              <a:t>Respiratory </a:t>
            </a:r>
            <a:r>
              <a:rPr lang="en-GB" sz="1600" b="1" u="sng" dirty="0">
                <a:solidFill>
                  <a:prstClr val="white"/>
                </a:solidFill>
                <a:latin typeface="Calibri"/>
              </a:rPr>
              <a:t>Clinical </a:t>
            </a:r>
            <a:r>
              <a:rPr lang="en-GB" sz="1600" b="1" u="sng" dirty="0">
                <a:solidFill>
                  <a:prstClr val="white"/>
                </a:solidFill>
                <a:latin typeface="Calibri"/>
              </a:rPr>
              <a:t>lead</a:t>
            </a:r>
            <a:r>
              <a:rPr lang="en-GB" sz="1400" dirty="0">
                <a:solidFill>
                  <a:prstClr val="white"/>
                </a:solidFill>
                <a:latin typeface="Calibri"/>
              </a:rPr>
              <a:t>, LA </a:t>
            </a:r>
            <a:r>
              <a:rPr lang="en-GB" sz="1400" dirty="0">
                <a:solidFill>
                  <a:prstClr val="white"/>
                </a:solidFill>
                <a:latin typeface="Calibri"/>
              </a:rPr>
              <a:t>Public Health </a:t>
            </a:r>
            <a:r>
              <a:rPr lang="en-GB" sz="1400" dirty="0">
                <a:solidFill>
                  <a:prstClr val="white"/>
                </a:solidFill>
                <a:latin typeface="Calibri"/>
              </a:rPr>
              <a:t>lead, LA </a:t>
            </a:r>
            <a:r>
              <a:rPr lang="en-GB" sz="1400" dirty="0">
                <a:solidFill>
                  <a:prstClr val="white"/>
                </a:solidFill>
                <a:latin typeface="Calibri"/>
              </a:rPr>
              <a:t>SSS </a:t>
            </a:r>
            <a:r>
              <a:rPr lang="en-GB" sz="1400" dirty="0">
                <a:solidFill>
                  <a:prstClr val="white"/>
                </a:solidFill>
                <a:latin typeface="Calibri"/>
              </a:rPr>
              <a:t>lead, Pharmacist</a:t>
            </a:r>
            <a:endParaRPr lang="en-GB" sz="1400" dirty="0">
              <a:solidFill>
                <a:prstClr val="white"/>
              </a:solidFill>
              <a:latin typeface="Calibri"/>
            </a:endParaRPr>
          </a:p>
          <a:p>
            <a:pPr marL="0" indent="0" algn="ctr">
              <a:buNone/>
            </a:pPr>
            <a:r>
              <a:rPr lang="en-GB" sz="1600" dirty="0">
                <a:solidFill>
                  <a:prstClr val="white"/>
                </a:solidFill>
                <a:latin typeface="Calibri"/>
              </a:rPr>
              <a:t> </a:t>
            </a:r>
            <a:endParaRPr lang="en-GB" sz="16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4871864" y="4740880"/>
            <a:ext cx="216024" cy="4385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7297084" y="4740881"/>
            <a:ext cx="216024" cy="4385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8364252" y="3062440"/>
            <a:ext cx="216024" cy="4385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3535673" y="3062440"/>
            <a:ext cx="216024" cy="4385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5987987" y="1838304"/>
            <a:ext cx="216024" cy="4385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5987987" y="925491"/>
            <a:ext cx="216024" cy="4385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0261043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 Perry</dc:creator>
  <cp:lastModifiedBy>Melanie Perry</cp:lastModifiedBy>
  <cp:revision>1</cp:revision>
  <dcterms:created xsi:type="dcterms:W3CDTF">2021-12-15T11:14:18Z</dcterms:created>
  <dcterms:modified xsi:type="dcterms:W3CDTF">2021-12-15T11:14:54Z</dcterms:modified>
</cp:coreProperties>
</file>